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97" r:id="rId2"/>
    <p:sldId id="421" r:id="rId3"/>
    <p:sldId id="607" r:id="rId4"/>
    <p:sldId id="599" r:id="rId5"/>
    <p:sldId id="645" r:id="rId6"/>
    <p:sldId id="610" r:id="rId7"/>
    <p:sldId id="642" r:id="rId8"/>
    <p:sldId id="643" r:id="rId9"/>
    <p:sldId id="258" r:id="rId10"/>
    <p:sldId id="665" r:id="rId11"/>
  </p:sldIdLst>
  <p:sldSz cx="9144000" cy="5143500" type="screen16x9"/>
  <p:notesSz cx="7010400" cy="9296400"/>
  <p:defaultText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2" algn="l" defTabSz="456986" rtl="0" eaLnBrk="1" latinLnBrk="0" hangingPunct="1">
      <a:defRPr sz="1800" kern="1200">
        <a:solidFill>
          <a:schemeClr val="tx1"/>
        </a:solidFill>
        <a:latin typeface="+mn-lt"/>
        <a:ea typeface="+mn-ea"/>
        <a:cs typeface="+mn-cs"/>
      </a:defRPr>
    </a:lvl3pPr>
    <a:lvl4pPr marL="1370959" algn="l" defTabSz="456986" rtl="0" eaLnBrk="1" latinLnBrk="0" hangingPunct="1">
      <a:defRPr sz="1800" kern="1200">
        <a:solidFill>
          <a:schemeClr val="tx1"/>
        </a:solidFill>
        <a:latin typeface="+mn-lt"/>
        <a:ea typeface="+mn-ea"/>
        <a:cs typeface="+mn-cs"/>
      </a:defRPr>
    </a:lvl4pPr>
    <a:lvl5pPr marL="1827945" algn="l" defTabSz="456986" rtl="0" eaLnBrk="1" latinLnBrk="0" hangingPunct="1">
      <a:defRPr sz="1800" kern="1200">
        <a:solidFill>
          <a:schemeClr val="tx1"/>
        </a:solidFill>
        <a:latin typeface="+mn-lt"/>
        <a:ea typeface="+mn-ea"/>
        <a:cs typeface="+mn-cs"/>
      </a:defRPr>
    </a:lvl5pPr>
    <a:lvl6pPr marL="2284932" algn="l" defTabSz="456986" rtl="0" eaLnBrk="1" latinLnBrk="0" hangingPunct="1">
      <a:defRPr sz="1800" kern="1200">
        <a:solidFill>
          <a:schemeClr val="tx1"/>
        </a:solidFill>
        <a:latin typeface="+mn-lt"/>
        <a:ea typeface="+mn-ea"/>
        <a:cs typeface="+mn-cs"/>
      </a:defRPr>
    </a:lvl6pPr>
    <a:lvl7pPr marL="2741916" algn="l" defTabSz="456986" rtl="0" eaLnBrk="1" latinLnBrk="0" hangingPunct="1">
      <a:defRPr sz="1800" kern="1200">
        <a:solidFill>
          <a:schemeClr val="tx1"/>
        </a:solidFill>
        <a:latin typeface="+mn-lt"/>
        <a:ea typeface="+mn-ea"/>
        <a:cs typeface="+mn-cs"/>
      </a:defRPr>
    </a:lvl7pPr>
    <a:lvl8pPr marL="3198904" algn="l" defTabSz="456986" rtl="0" eaLnBrk="1" latinLnBrk="0" hangingPunct="1">
      <a:defRPr sz="1800" kern="1200">
        <a:solidFill>
          <a:schemeClr val="tx1"/>
        </a:solidFill>
        <a:latin typeface="+mn-lt"/>
        <a:ea typeface="+mn-ea"/>
        <a:cs typeface="+mn-cs"/>
      </a:defRPr>
    </a:lvl8pPr>
    <a:lvl9pPr marL="3655888" algn="l" defTabSz="4569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 userDrawn="1">
          <p15:clr>
            <a:srgbClr val="A4A3A4"/>
          </p15:clr>
        </p15:guide>
        <p15:guide id="2" pos="2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A25"/>
    <a:srgbClr val="007CBA"/>
    <a:srgbClr val="51B046"/>
    <a:srgbClr val="00699A"/>
    <a:srgbClr val="007DBA"/>
    <a:srgbClr val="103154"/>
    <a:srgbClr val="900000"/>
    <a:srgbClr val="000090"/>
    <a:srgbClr val="9999FF"/>
    <a:srgbClr val="96C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7"/>
    <p:restoredTop sz="91429" autoAdjust="0"/>
  </p:normalViewPr>
  <p:slideViewPr>
    <p:cSldViewPr snapToGrid="0" snapToObjects="1">
      <p:cViewPr varScale="1">
        <p:scale>
          <a:sx n="171" d="100"/>
          <a:sy n="171" d="100"/>
        </p:scale>
        <p:origin x="1072" y="168"/>
      </p:cViewPr>
      <p:guideLst>
        <p:guide orient="horz" pos="348"/>
        <p:guide pos="264"/>
      </p:guideLst>
    </p:cSldViewPr>
  </p:slideViewPr>
  <p:notesTextViewPr>
    <p:cViewPr>
      <p:scale>
        <a:sx n="100" d="100"/>
        <a:sy n="100" d="100"/>
      </p:scale>
      <p:origin x="0" y="0"/>
    </p:cViewPr>
  </p:notesTextViewPr>
  <p:sorterViewPr>
    <p:cViewPr>
      <p:scale>
        <a:sx n="129" d="100"/>
        <a:sy n="129" d="100"/>
      </p:scale>
      <p:origin x="0" y="0"/>
    </p:cViewPr>
  </p:sorterViewPr>
  <p:notesViewPr>
    <p:cSldViewPr snapToGrid="0" snapToObjects="1">
      <p:cViewPr varScale="1">
        <p:scale>
          <a:sx n="113" d="100"/>
          <a:sy n="113" d="100"/>
        </p:scale>
        <p:origin x="-426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23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2B2448F8-085B-3D44-9606-D916BD006B13}" type="datetimeFigureOut">
              <a:rPr lang="en-US" smtClean="0"/>
              <a:pPr/>
              <a:t>1/12/21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5477B51A-9BE8-4741-A70C-4C570EF687BB}" type="slidenum">
              <a:rPr lang="en-US" smtClean="0"/>
              <a:pPr/>
              <a:t>‹#›</a:t>
            </a:fld>
            <a:endParaRPr lang="en-US" dirty="0"/>
          </a:p>
        </p:txBody>
      </p:sp>
    </p:spTree>
    <p:extLst>
      <p:ext uri="{BB962C8B-B14F-4D97-AF65-F5344CB8AC3E}">
        <p14:creationId xmlns:p14="http://schemas.microsoft.com/office/powerpoint/2010/main" val="2101562918"/>
      </p:ext>
    </p:extLst>
  </p:cSld>
  <p:clrMap bg1="lt1" tx1="dk1" bg2="lt2" tx2="dk2" accent1="accent1" accent2="accent2" accent3="accent3" accent4="accent4" accent5="accent5" accent6="accent6" hlink="hlink" folHlink="folHlink"/>
  <p:notesStyle>
    <a:lvl1pPr marL="0" algn="l" defTabSz="456986" rtl="0" eaLnBrk="1" latinLnBrk="0" hangingPunct="1">
      <a:defRPr sz="1200" kern="1200">
        <a:solidFill>
          <a:schemeClr val="tx1"/>
        </a:solidFill>
        <a:latin typeface="Arial"/>
        <a:ea typeface="+mn-ea"/>
        <a:cs typeface="+mn-cs"/>
      </a:defRPr>
    </a:lvl1pPr>
    <a:lvl2pPr marL="456986" algn="l" defTabSz="456986" rtl="0" eaLnBrk="1" latinLnBrk="0" hangingPunct="1">
      <a:defRPr sz="1200" kern="1200">
        <a:solidFill>
          <a:schemeClr val="tx1"/>
        </a:solidFill>
        <a:latin typeface="Arial"/>
        <a:ea typeface="+mn-ea"/>
        <a:cs typeface="+mn-cs"/>
      </a:defRPr>
    </a:lvl2pPr>
    <a:lvl3pPr marL="913972" algn="l" defTabSz="456986" rtl="0" eaLnBrk="1" latinLnBrk="0" hangingPunct="1">
      <a:defRPr sz="1200" kern="1200">
        <a:solidFill>
          <a:schemeClr val="tx1"/>
        </a:solidFill>
        <a:latin typeface="Arial"/>
        <a:ea typeface="+mn-ea"/>
        <a:cs typeface="+mn-cs"/>
      </a:defRPr>
    </a:lvl3pPr>
    <a:lvl4pPr marL="1370959" algn="l" defTabSz="456986" rtl="0" eaLnBrk="1" latinLnBrk="0" hangingPunct="1">
      <a:defRPr sz="1200" kern="1200">
        <a:solidFill>
          <a:schemeClr val="tx1"/>
        </a:solidFill>
        <a:latin typeface="Arial"/>
        <a:ea typeface="+mn-ea"/>
        <a:cs typeface="+mn-cs"/>
      </a:defRPr>
    </a:lvl4pPr>
    <a:lvl5pPr marL="1827945" algn="l" defTabSz="456986" rtl="0" eaLnBrk="1" latinLnBrk="0" hangingPunct="1">
      <a:defRPr sz="1200" kern="1200">
        <a:solidFill>
          <a:schemeClr val="tx1"/>
        </a:solidFill>
        <a:latin typeface="Arial"/>
        <a:ea typeface="+mn-ea"/>
        <a:cs typeface="+mn-cs"/>
      </a:defRPr>
    </a:lvl5pPr>
    <a:lvl6pPr marL="2284932" algn="l" defTabSz="456986" rtl="0" eaLnBrk="1" latinLnBrk="0" hangingPunct="1">
      <a:defRPr sz="1200" kern="1200">
        <a:solidFill>
          <a:schemeClr val="tx1"/>
        </a:solidFill>
        <a:latin typeface="+mn-lt"/>
        <a:ea typeface="+mn-ea"/>
        <a:cs typeface="+mn-cs"/>
      </a:defRPr>
    </a:lvl6pPr>
    <a:lvl7pPr marL="2741916" algn="l" defTabSz="456986" rtl="0" eaLnBrk="1" latinLnBrk="0" hangingPunct="1">
      <a:defRPr sz="1200" kern="1200">
        <a:solidFill>
          <a:schemeClr val="tx1"/>
        </a:solidFill>
        <a:latin typeface="+mn-lt"/>
        <a:ea typeface="+mn-ea"/>
        <a:cs typeface="+mn-cs"/>
      </a:defRPr>
    </a:lvl7pPr>
    <a:lvl8pPr marL="3198904" algn="l" defTabSz="456986" rtl="0" eaLnBrk="1" latinLnBrk="0" hangingPunct="1">
      <a:defRPr sz="1200" kern="1200">
        <a:solidFill>
          <a:schemeClr val="tx1"/>
        </a:solidFill>
        <a:latin typeface="+mn-lt"/>
        <a:ea typeface="+mn-ea"/>
        <a:cs typeface="+mn-cs"/>
      </a:defRPr>
    </a:lvl8pPr>
    <a:lvl9pPr marL="3655888" algn="l" defTabSz="4569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764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2</a:t>
            </a:fld>
            <a:endParaRPr lang="en-US" dirty="0"/>
          </a:p>
        </p:txBody>
      </p:sp>
    </p:spTree>
    <p:extLst>
      <p:ext uri="{BB962C8B-B14F-4D97-AF65-F5344CB8AC3E}">
        <p14:creationId xmlns:p14="http://schemas.microsoft.com/office/powerpoint/2010/main" val="147287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At the same time, EEI’s member companies have aggressively increased their deployment and use of renewables. The amount of energy generated from non-hydro renewable sources has quadrupled since 2005.</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Over the past eight years, more than half of new electricity generation capacity was wind and solar. As a result, our industry is responsible for virtually all the wind and geothermal in the country—and the majority of installed solar and hydropower capacity, too.</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Today, nearly 40 percent of all U.S. power generation comes from carbon-free sources, including nuclear energy and hydropower and other renewables.</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3</a:t>
            </a:fld>
            <a:endParaRPr lang="en-US" dirty="0"/>
          </a:p>
        </p:txBody>
      </p:sp>
    </p:spTree>
    <p:extLst>
      <p:ext uri="{BB962C8B-B14F-4D97-AF65-F5344CB8AC3E}">
        <p14:creationId xmlns:p14="http://schemas.microsoft.com/office/powerpoint/2010/main" val="52440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And, we are poised—and committed—to achieve even more. Collectively, EEI’s member companies are on a path to reduce carbon emissions 50 percent by 2030, and 80 percent by 2050, compared with 2005 levels.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On the clean energy journey, many pathways can lead to the same collective result. Importantly, EEI’s member companies are implementing customized strategies that align with their individual circumstances to reduce carbon emissions without compromising on the reliability, affordability, or security that are essential to the customers they serve.</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4</a:t>
            </a:fld>
            <a:endParaRPr lang="en-US" dirty="0"/>
          </a:p>
        </p:txBody>
      </p:sp>
    </p:spTree>
    <p:extLst>
      <p:ext uri="{BB962C8B-B14F-4D97-AF65-F5344CB8AC3E}">
        <p14:creationId xmlns:p14="http://schemas.microsoft.com/office/powerpoint/2010/main" val="250366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From every perspective, our sector’s carbon emissions are at nearly the lowest level in three decades.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As of year-end </a:t>
            </a:r>
            <a:r>
              <a:rPr lang="en-US" sz="1200" b="1" kern="1200" dirty="0">
                <a:solidFill>
                  <a:schemeClr val="tx1"/>
                </a:solidFill>
                <a:effectLst/>
                <a:latin typeface="Arial"/>
                <a:ea typeface="+mn-ea"/>
                <a:cs typeface="+mn-cs"/>
              </a:rPr>
              <a:t>2018</a:t>
            </a:r>
            <a:r>
              <a:rPr lang="en-US" sz="1200" kern="1200" dirty="0">
                <a:solidFill>
                  <a:schemeClr val="tx1"/>
                </a:solidFill>
                <a:effectLst/>
                <a:latin typeface="Arial"/>
                <a:ea typeface="+mn-ea"/>
                <a:cs typeface="+mn-cs"/>
              </a:rPr>
              <a:t>, EEI’s member companies had reduced their carbon dioxide (CO</a:t>
            </a:r>
            <a:r>
              <a:rPr lang="en-US" sz="1200" kern="1200" baseline="-25000" dirty="0">
                <a:solidFill>
                  <a:schemeClr val="tx1"/>
                </a:solidFill>
                <a:effectLst/>
                <a:latin typeface="Arial"/>
                <a:ea typeface="+mn-ea"/>
                <a:cs typeface="+mn-cs"/>
              </a:rPr>
              <a:t>2</a:t>
            </a:r>
            <a:r>
              <a:rPr lang="en-US" sz="1200" kern="1200" dirty="0">
                <a:solidFill>
                  <a:schemeClr val="tx1"/>
                </a:solidFill>
                <a:effectLst/>
                <a:latin typeface="Arial"/>
                <a:ea typeface="+mn-ea"/>
                <a:cs typeface="+mn-cs"/>
              </a:rPr>
              <a:t>) emissions approximately 37 percent below peak 2005 levels, outpacing the entire power sector’s impressive overall 27 percent reduction during that time.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And, early 2019 numbers indicate that this trend is continuing: overall, the sector’s CO</a:t>
            </a:r>
            <a:r>
              <a:rPr lang="en-US" sz="1200" kern="1200" baseline="-25000" dirty="0">
                <a:solidFill>
                  <a:schemeClr val="tx1"/>
                </a:solidFill>
                <a:effectLst/>
                <a:latin typeface="Arial"/>
                <a:ea typeface="+mn-ea"/>
                <a:cs typeface="+mn-cs"/>
              </a:rPr>
              <a:t>2 </a:t>
            </a:r>
            <a:r>
              <a:rPr lang="en-US" sz="1200" kern="1200" dirty="0">
                <a:solidFill>
                  <a:schemeClr val="tx1"/>
                </a:solidFill>
                <a:effectLst/>
                <a:latin typeface="Arial"/>
                <a:ea typeface="+mn-ea"/>
                <a:cs typeface="+mn-cs"/>
              </a:rPr>
              <a:t>emissions have fallen a projected 30 percent from 2005. EEI member-specific data is not available yet, but we expect the trend of our members’ emissions reductions exceeding overall sector reductions to continue.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progress is the result of significant changes across the generation fleet. Roughly two-thirds of the emissions reductions achieved to date are the result of switching from coal to natural gas; since 2005, coal use has been cut by more than half. This shift has allowed EEI member companies to take advantage of the cost advantages and 24/7/365 reliability and dispatchability of natural gas to achieve deeper and faster emission reductions.</a:t>
            </a:r>
          </a:p>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6</a:t>
            </a:fld>
            <a:endParaRPr lang="en-US" dirty="0"/>
          </a:p>
        </p:txBody>
      </p:sp>
    </p:spTree>
    <p:extLst>
      <p:ext uri="{BB962C8B-B14F-4D97-AF65-F5344CB8AC3E}">
        <p14:creationId xmlns:p14="http://schemas.microsoft.com/office/powerpoint/2010/main" val="355341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7B51A-9BE8-4741-A70C-4C570EF687BB}" type="slidenum">
              <a:rPr lang="en-US" smtClean="0"/>
              <a:pPr/>
              <a:t>7</a:t>
            </a:fld>
            <a:endParaRPr lang="en-US" dirty="0"/>
          </a:p>
        </p:txBody>
      </p:sp>
    </p:spTree>
    <p:extLst>
      <p:ext uri="{BB962C8B-B14F-4D97-AF65-F5344CB8AC3E}">
        <p14:creationId xmlns:p14="http://schemas.microsoft.com/office/powerpoint/2010/main" val="16188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77B51A-9BE8-4741-A70C-4C570EF687BB}" type="slidenum">
              <a:rPr lang="en-US" smtClean="0"/>
              <a:pPr/>
              <a:t>8</a:t>
            </a:fld>
            <a:endParaRPr lang="en-US" dirty="0"/>
          </a:p>
        </p:txBody>
      </p:sp>
    </p:spTree>
    <p:extLst>
      <p:ext uri="{BB962C8B-B14F-4D97-AF65-F5344CB8AC3E}">
        <p14:creationId xmlns:p14="http://schemas.microsoft.com/office/powerpoint/2010/main" val="4144294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ith Logo">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3D58F36-84AE-A148-B36F-ECAF73F2F437}"/>
              </a:ext>
            </a:extLst>
          </p:cNvPr>
          <p:cNvSpPr txBox="1"/>
          <p:nvPr userDrawn="1"/>
        </p:nvSpPr>
        <p:spPr>
          <a:xfrm>
            <a:off x="8309148" y="4819856"/>
            <a:ext cx="603855" cy="103875"/>
          </a:xfrm>
          <a:prstGeom prst="rect">
            <a:avLst/>
          </a:prstGeom>
          <a:noFill/>
        </p:spPr>
        <p:txBody>
          <a:bodyPr wrap="square" lIns="0" tIns="0" rIns="0" bIns="0" rtlCol="0">
            <a:spAutoFit/>
          </a:bodyPr>
          <a:lstStyle/>
          <a:p>
            <a:pPr algn="r" defTabSz="342900"/>
            <a:fld id="{0AF4F3C3-18D1-D240-888D-04B797952BB1}" type="slidenum">
              <a:rPr lang="en-US" sz="675" smtClean="0">
                <a:solidFill>
                  <a:prstClr val="black"/>
                </a:solidFill>
                <a:latin typeface="Arial"/>
              </a:rPr>
              <a:pPr algn="r" defTabSz="342900"/>
              <a:t>‹#›</a:t>
            </a:fld>
            <a:endParaRPr lang="en-US" sz="675" dirty="0">
              <a:solidFill>
                <a:prstClr val="black"/>
              </a:solidFill>
              <a:latin typeface="Arial"/>
            </a:endParaRPr>
          </a:p>
        </p:txBody>
      </p:sp>
      <p:sp>
        <p:nvSpPr>
          <p:cNvPr id="14" name="Content Placeholder 2">
            <a:extLst>
              <a:ext uri="{FF2B5EF4-FFF2-40B4-BE49-F238E27FC236}">
                <a16:creationId xmlns:a16="http://schemas.microsoft.com/office/drawing/2014/main" id="{F9EEC0A3-5696-F846-8844-BBAD74363C47}"/>
              </a:ext>
            </a:extLst>
          </p:cNvPr>
          <p:cNvSpPr>
            <a:spLocks noGrp="1"/>
          </p:cNvSpPr>
          <p:nvPr>
            <p:ph idx="1"/>
          </p:nvPr>
        </p:nvSpPr>
        <p:spPr>
          <a:xfrm>
            <a:off x="685800" y="1393257"/>
            <a:ext cx="7772400" cy="3290448"/>
          </a:xfrm>
          <a:prstGeom prst="rect">
            <a:avLst/>
          </a:prstGeom>
        </p:spPr>
        <p:txBody>
          <a:bodyPr lIns="0" tIns="0" rIns="0" bIns="0"/>
          <a:lstStyle>
            <a:lvl1pPr marL="257054" indent="-257054">
              <a:buClr>
                <a:srgbClr val="0E6EB0"/>
              </a:buClr>
              <a:buFont typeface="Wingdings" charset="2"/>
              <a:buChar char="§"/>
              <a:defRPr sz="1800">
                <a:solidFill>
                  <a:schemeClr val="tx1"/>
                </a:solidFill>
                <a:latin typeface="Arial"/>
                <a:cs typeface="Arial"/>
              </a:defRPr>
            </a:lvl1pPr>
            <a:lvl2pPr marL="599794" indent="-257054">
              <a:buClr>
                <a:srgbClr val="0E6EB0"/>
              </a:buClr>
              <a:buFont typeface="Lucida Grande"/>
              <a:buChar char="-"/>
              <a:defRPr sz="1500">
                <a:solidFill>
                  <a:schemeClr val="tx1"/>
                </a:solidFill>
                <a:latin typeface="Arial"/>
                <a:cs typeface="Arial"/>
              </a:defRPr>
            </a:lvl2pPr>
            <a:lvl3pPr marL="856850" indent="-171369">
              <a:buClr>
                <a:srgbClr val="0E6EB0"/>
              </a:buClr>
              <a:buFont typeface="Arial"/>
              <a:buChar char="•"/>
              <a:defRPr sz="1350">
                <a:solidFill>
                  <a:schemeClr val="tx1"/>
                </a:solidFill>
                <a:latin typeface="Arial"/>
                <a:cs typeface="Arial"/>
              </a:defRPr>
            </a:lvl3pPr>
            <a:lvl4pPr marL="1199588" indent="-171369">
              <a:buClr>
                <a:srgbClr val="0E6EB0"/>
              </a:buClr>
              <a:buFont typeface="Wingdings" charset="2"/>
              <a:buChar char="§"/>
              <a:defRPr sz="1200">
                <a:solidFill>
                  <a:schemeClr val="tx1"/>
                </a:solidFill>
                <a:latin typeface="Arial"/>
                <a:cs typeface="Arial"/>
              </a:defRPr>
            </a:lvl4pPr>
            <a:lvl5pPr marL="1542329" indent="-171369">
              <a:buClr>
                <a:srgbClr val="0E6EB0"/>
              </a:buClr>
              <a:buFont typeface="Lucida Grande"/>
              <a:buChar char="-"/>
              <a:defRPr sz="105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48B9194D-C9F4-254D-8C93-2AC24B26229A}"/>
              </a:ext>
            </a:extLst>
          </p:cNvPr>
          <p:cNvSpPr>
            <a:spLocks noGrp="1"/>
          </p:cNvSpPr>
          <p:nvPr>
            <p:ph type="title" hasCustomPrompt="1"/>
          </p:nvPr>
        </p:nvSpPr>
        <p:spPr>
          <a:xfrm>
            <a:off x="685800" y="245439"/>
            <a:ext cx="7772400" cy="726442"/>
          </a:xfrm>
          <a:prstGeom prst="rect">
            <a:avLst/>
          </a:prstGeom>
        </p:spPr>
        <p:txBody>
          <a:bodyPr lIns="0" tIns="0" rIns="0" bIns="0">
            <a:noAutofit/>
          </a:bodyPr>
          <a:lstStyle>
            <a:lvl1pPr algn="l">
              <a:lnSpc>
                <a:spcPct val="100000"/>
              </a:lnSpc>
              <a:defRPr sz="2500" b="1">
                <a:latin typeface="Arial" panose="020B0604020202020204" pitchFamily="34" charset="0"/>
                <a:cs typeface="Arial" panose="020B0604020202020204" pitchFamily="34" charset="0"/>
              </a:defRPr>
            </a:lvl1pPr>
          </a:lstStyle>
          <a:p>
            <a:r>
              <a:rPr lang="en-US" dirty="0"/>
              <a:t>Title</a:t>
            </a:r>
            <a:endParaRPr lang="en-US" sz="1200" b="0" dirty="0"/>
          </a:p>
        </p:txBody>
      </p:sp>
      <p:pic>
        <p:nvPicPr>
          <p:cNvPr id="5" name="Picture 4">
            <a:extLst>
              <a:ext uri="{FF2B5EF4-FFF2-40B4-BE49-F238E27FC236}">
                <a16:creationId xmlns:a16="http://schemas.microsoft.com/office/drawing/2014/main" id="{BA615167-5662-2F48-A2CF-0EB16021703F}"/>
              </a:ext>
            </a:extLst>
          </p:cNvPr>
          <p:cNvPicPr>
            <a:picLocks noChangeAspect="1"/>
          </p:cNvPicPr>
          <p:nvPr userDrawn="1"/>
        </p:nvPicPr>
        <p:blipFill>
          <a:blip r:embed="rId2"/>
          <a:stretch>
            <a:fillRect/>
          </a:stretch>
        </p:blipFill>
        <p:spPr>
          <a:xfrm>
            <a:off x="8528541" y="166260"/>
            <a:ext cx="449199" cy="205740"/>
          </a:xfrm>
          <a:prstGeom prst="rect">
            <a:avLst/>
          </a:prstGeom>
        </p:spPr>
      </p:pic>
    </p:spTree>
    <p:extLst>
      <p:ext uri="{BB962C8B-B14F-4D97-AF65-F5344CB8AC3E}">
        <p14:creationId xmlns:p14="http://schemas.microsoft.com/office/powerpoint/2010/main" val="373485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91397" tIns="45698" rIns="91397" bIns="45698"/>
          <a:lstStyle>
            <a:lvl1pPr>
              <a:defRPr>
                <a:latin typeface="Arial"/>
              </a:defRPr>
            </a:lvl1pPr>
          </a:lstStyle>
          <a:p>
            <a:fld id="{BF5F4C99-4B26-9B4C-B87E-2947F0936914}" type="datetimeFigureOut">
              <a:rPr lang="en-US" smtClean="0"/>
              <a:pPr/>
              <a:t>1/12/21</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lIns="91397" tIns="45698" rIns="91397" bIns="45698"/>
          <a:lstStyle>
            <a:lvl1pPr>
              <a:defRPr>
                <a:latin typeface="Arial"/>
              </a:defRPr>
            </a:lvl1pPr>
          </a:lstStyle>
          <a:p>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91397" tIns="45698" rIns="91397" bIns="45698"/>
          <a:lstStyle>
            <a:lvl1pPr>
              <a:defRPr>
                <a:latin typeface="Arial"/>
              </a:defRPr>
            </a:lvl1pPr>
          </a:lstStyle>
          <a:p>
            <a:fld id="{2D911BAA-C2D6-594D-8271-0009305FB716}" type="slidenum">
              <a:rPr lang="en-US" smtClean="0"/>
              <a:pPr/>
              <a:t>‹#›</a:t>
            </a:fld>
            <a:endParaRPr lang="en-US" dirty="0"/>
          </a:p>
        </p:txBody>
      </p:sp>
    </p:spTree>
    <p:extLst>
      <p:ext uri="{BB962C8B-B14F-4D97-AF65-F5344CB8AC3E}">
        <p14:creationId xmlns:p14="http://schemas.microsoft.com/office/powerpoint/2010/main" val="196037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47AA705-44BD-B945-957B-331B5E945CF9}"/>
              </a:ext>
            </a:extLst>
          </p:cNvPr>
          <p:cNvPicPr>
            <a:picLocks noChangeAspect="1"/>
          </p:cNvPicPr>
          <p:nvPr userDrawn="1"/>
        </p:nvPicPr>
        <p:blipFill rotWithShape="1">
          <a:blip r:embed="rId2"/>
          <a:srcRect t="44912" r="59533" b="24024"/>
          <a:stretch/>
        </p:blipFill>
        <p:spPr>
          <a:xfrm>
            <a:off x="6464004" y="1"/>
            <a:ext cx="2588772" cy="257175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C58DA84-6D4F-BA4E-86CC-E8E274DBEBD2}"/>
              </a:ext>
            </a:extLst>
          </p:cNvPr>
          <p:cNvPicPr>
            <a:picLocks noChangeAspect="1"/>
          </p:cNvPicPr>
          <p:nvPr userDrawn="1"/>
        </p:nvPicPr>
        <p:blipFill rotWithShape="1">
          <a:blip r:embed="rId2"/>
          <a:srcRect l="40274" t="44912" r="21236" b="24024"/>
          <a:stretch/>
        </p:blipFill>
        <p:spPr>
          <a:xfrm>
            <a:off x="6590422" y="2571751"/>
            <a:ext cx="2462353" cy="2571750"/>
          </a:xfrm>
          <a:prstGeom prst="rect">
            <a:avLst/>
          </a:prstGeom>
        </p:spPr>
      </p:pic>
      <p:sp>
        <p:nvSpPr>
          <p:cNvPr id="8" name="Picture Placeholder 7">
            <a:extLst>
              <a:ext uri="{FF2B5EF4-FFF2-40B4-BE49-F238E27FC236}">
                <a16:creationId xmlns:a16="http://schemas.microsoft.com/office/drawing/2014/main" id="{68323942-3E15-F549-983C-82F0FE6BE7CA}"/>
              </a:ext>
            </a:extLst>
          </p:cNvPr>
          <p:cNvSpPr>
            <a:spLocks noGrp="1"/>
          </p:cNvSpPr>
          <p:nvPr>
            <p:ph type="pic" sz="quarter" idx="10"/>
          </p:nvPr>
        </p:nvSpPr>
        <p:spPr>
          <a:xfrm>
            <a:off x="7872413" y="103188"/>
            <a:ext cx="1122362" cy="1133475"/>
          </a:xfrm>
          <a:prstGeom prst="rect">
            <a:avLst/>
          </a:prstGeom>
        </p:spPr>
        <p:txBody>
          <a:bodyPr/>
          <a:lstStyle/>
          <a:p>
            <a:endParaRPr lang="en-US"/>
          </a:p>
        </p:txBody>
      </p:sp>
      <p:sp>
        <p:nvSpPr>
          <p:cNvPr id="9" name="Picture Placeholder 7">
            <a:extLst>
              <a:ext uri="{FF2B5EF4-FFF2-40B4-BE49-F238E27FC236}">
                <a16:creationId xmlns:a16="http://schemas.microsoft.com/office/drawing/2014/main" id="{7730F313-CED3-6B45-8CCD-BB767769042E}"/>
              </a:ext>
            </a:extLst>
          </p:cNvPr>
          <p:cNvSpPr>
            <a:spLocks noGrp="1"/>
          </p:cNvSpPr>
          <p:nvPr>
            <p:ph type="pic" sz="quarter" idx="11"/>
          </p:nvPr>
        </p:nvSpPr>
        <p:spPr>
          <a:xfrm>
            <a:off x="6653888" y="1337470"/>
            <a:ext cx="1122362" cy="11334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86750257-C55E-CD45-BDCC-EB40CA1B4152}"/>
              </a:ext>
            </a:extLst>
          </p:cNvPr>
          <p:cNvSpPr>
            <a:spLocks noGrp="1"/>
          </p:cNvSpPr>
          <p:nvPr>
            <p:ph type="pic" sz="quarter" idx="12"/>
          </p:nvPr>
        </p:nvSpPr>
        <p:spPr>
          <a:xfrm>
            <a:off x="7872413" y="2672557"/>
            <a:ext cx="1122362" cy="11334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7298311F-51B1-D244-A846-15C9E004581D}"/>
              </a:ext>
            </a:extLst>
          </p:cNvPr>
          <p:cNvSpPr>
            <a:spLocks noGrp="1"/>
          </p:cNvSpPr>
          <p:nvPr>
            <p:ph type="pic" sz="quarter" idx="13"/>
          </p:nvPr>
        </p:nvSpPr>
        <p:spPr>
          <a:xfrm>
            <a:off x="6646744" y="3906839"/>
            <a:ext cx="1122362" cy="1135856"/>
          </a:xfrm>
          <a:prstGeom prst="rect">
            <a:avLst/>
          </a:prstGeom>
        </p:spPr>
        <p:txBody>
          <a:bodyPr/>
          <a:lstStyle/>
          <a:p>
            <a:endParaRPr lang="en-US" dirty="0"/>
          </a:p>
        </p:txBody>
      </p:sp>
    </p:spTree>
    <p:extLst>
      <p:ext uri="{BB962C8B-B14F-4D97-AF65-F5344CB8AC3E}">
        <p14:creationId xmlns:p14="http://schemas.microsoft.com/office/powerpoint/2010/main" val="117446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EI Description Slide">
    <p:spTree>
      <p:nvGrpSpPr>
        <p:cNvPr id="1" name=""/>
        <p:cNvGrpSpPr/>
        <p:nvPr/>
      </p:nvGrpSpPr>
      <p:grpSpPr>
        <a:xfrm>
          <a:off x="0" y="0"/>
          <a:ext cx="0" cy="0"/>
          <a:chOff x="0" y="0"/>
          <a:chExt cx="0" cy="0"/>
        </a:xfrm>
      </p:grpSpPr>
      <p:sp>
        <p:nvSpPr>
          <p:cNvPr id="5" name="Rectangle 4"/>
          <p:cNvSpPr/>
          <p:nvPr userDrawn="1"/>
        </p:nvSpPr>
        <p:spPr>
          <a:xfrm>
            <a:off x="0" y="4891792"/>
            <a:ext cx="9144000" cy="251708"/>
          </a:xfrm>
          <a:prstGeom prst="rect">
            <a:avLst/>
          </a:prstGeom>
          <a:solidFill>
            <a:srgbClr val="0E6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A7AB9"/>
              </a:solidFill>
              <a:latin typeface="Arial"/>
            </a:endParaRPr>
          </a:p>
        </p:txBody>
      </p:sp>
      <p:sp>
        <p:nvSpPr>
          <p:cNvPr id="7" name="TextBox 6"/>
          <p:cNvSpPr txBox="1"/>
          <p:nvPr userDrawn="1"/>
        </p:nvSpPr>
        <p:spPr>
          <a:xfrm>
            <a:off x="461854" y="516086"/>
            <a:ext cx="4877281" cy="3046987"/>
          </a:xfrm>
          <a:prstGeom prst="rect">
            <a:avLst/>
          </a:prstGeom>
          <a:noFill/>
        </p:spPr>
        <p:txBody>
          <a:bodyPr wrap="square" rtlCol="0">
            <a:spAutoFit/>
          </a:bodyPr>
          <a:lstStyle/>
          <a:p>
            <a:pPr algn="l"/>
            <a:r>
              <a:rPr lang="en-US" sz="1200" kern="1200" spc="-20" dirty="0">
                <a:solidFill>
                  <a:schemeClr val="tx1"/>
                </a:solidFill>
                <a:latin typeface="Arial"/>
                <a:ea typeface="+mn-ea"/>
                <a:cs typeface="Arial"/>
              </a:rPr>
              <a:t>The </a:t>
            </a:r>
            <a:r>
              <a:rPr lang="en-US" sz="1200" b="1" kern="1200" spc="-20" dirty="0">
                <a:solidFill>
                  <a:schemeClr val="tx1"/>
                </a:solidFill>
                <a:latin typeface="Arial"/>
                <a:ea typeface="+mn-ea"/>
                <a:cs typeface="Arial"/>
              </a:rPr>
              <a:t>Edison Electric Institute</a:t>
            </a:r>
            <a:r>
              <a:rPr lang="en-US" sz="1200" b="0" kern="1200" spc="-20" dirty="0">
                <a:solidFill>
                  <a:schemeClr val="tx1"/>
                </a:solidFill>
                <a:latin typeface="Arial"/>
                <a:ea typeface="+mn-ea"/>
                <a:cs typeface="Arial"/>
              </a:rPr>
              <a:t> (EEI) is the association that represents </a:t>
            </a:r>
            <a:r>
              <a:rPr lang="en-US" sz="1200" b="0" kern="1200" dirty="0">
                <a:solidFill>
                  <a:schemeClr val="tx1"/>
                </a:solidFill>
                <a:latin typeface="Arial"/>
                <a:ea typeface="+mn-ea"/>
                <a:cs typeface="Arial"/>
              </a:rPr>
              <a:t>all U.S. investor-owned electric companies. Our members provide electricity for more than 220 million Americans, and operate in all 50 states and the District of Columbia. As a whole, the electric power industry supports more than 7 million jobs in communities across the United States. </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In addition to our U.S. members, EEI has more </a:t>
            </a:r>
            <a:r>
              <a:rPr lang="sk-SK" sz="1200" b="0" kern="1200" dirty="0" err="1">
                <a:solidFill>
                  <a:schemeClr val="tx1"/>
                </a:solidFill>
                <a:latin typeface="Arial"/>
                <a:ea typeface="+mn-ea"/>
                <a:cs typeface="Arial"/>
              </a:rPr>
              <a:t>than</a:t>
            </a:r>
            <a:r>
              <a:rPr lang="sk-SK" sz="1200" b="0" kern="1200" dirty="0">
                <a:solidFill>
                  <a:schemeClr val="tx1"/>
                </a:solidFill>
                <a:latin typeface="Arial"/>
                <a:ea typeface="+mn-ea"/>
                <a:cs typeface="Arial"/>
              </a:rPr>
              <a:t> 65 international electric companies, with operations in more than 90 countries, as International Members, and hundreds of industry suppliers and related organizations as Associate Members.</a:t>
            </a:r>
          </a:p>
          <a:p>
            <a:pPr algn="l"/>
            <a:r>
              <a:rPr lang="sk-SK" sz="1200" b="0" kern="1200" dirty="0">
                <a:solidFill>
                  <a:schemeClr val="tx1"/>
                </a:solidFill>
                <a:latin typeface="Arial"/>
                <a:ea typeface="+mn-ea"/>
                <a:cs typeface="Arial"/>
              </a:rPr>
              <a:t> </a:t>
            </a:r>
          </a:p>
          <a:p>
            <a:pPr algn="l"/>
            <a:r>
              <a:rPr lang="sk-SK" sz="1200" b="0" kern="1200" dirty="0">
                <a:solidFill>
                  <a:schemeClr val="tx1"/>
                </a:solidFill>
                <a:latin typeface="Arial"/>
                <a:ea typeface="+mn-ea"/>
                <a:cs typeface="Arial"/>
              </a:rPr>
              <a:t>Organized in 1933, EEI provides public policy leadership, strategic business intelligence, and essential conferences and forums.</a:t>
            </a:r>
          </a:p>
          <a:p>
            <a:pPr algn="l"/>
            <a:endParaRPr lang="sk-SK" sz="1200" b="0" i="0" kern="1200" dirty="0">
              <a:solidFill>
                <a:schemeClr val="tx1"/>
              </a:solidFill>
              <a:latin typeface="Arial"/>
              <a:ea typeface="+mn-ea"/>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For more information, visit our Web site at </a:t>
            </a:r>
            <a:r>
              <a:rPr lang="en-US" sz="1200" dirty="0" err="1">
                <a:latin typeface="Arial"/>
                <a:cs typeface="Arial"/>
              </a:rPr>
              <a:t>www.eei.org</a:t>
            </a:r>
            <a:r>
              <a:rPr lang="en-US" sz="1200" dirty="0">
                <a:latin typeface="Arial"/>
                <a:cs typeface="Arial"/>
              </a:rPr>
              <a:t>.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334" y="4117166"/>
            <a:ext cx="2928222" cy="540465"/>
          </a:xfrm>
          <a:prstGeom prst="rect">
            <a:avLst/>
          </a:prstGeom>
        </p:spPr>
      </p:pic>
    </p:spTree>
    <p:extLst>
      <p:ext uri="{BB962C8B-B14F-4D97-AF65-F5344CB8AC3E}">
        <p14:creationId xmlns:p14="http://schemas.microsoft.com/office/powerpoint/2010/main" val="202881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844764"/>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94" r:id="rId3"/>
    <p:sldLayoutId id="2147483695" r:id="rId4"/>
  </p:sldLayoutIdLst>
  <p:txStyles>
    <p:titleStyle>
      <a:lvl1pPr algn="ctr" defTabSz="342740" rtl="0" eaLnBrk="1" latinLnBrk="0" hangingPunct="1">
        <a:spcBef>
          <a:spcPct val="0"/>
        </a:spcBef>
        <a:buNone/>
        <a:defRPr sz="3300" kern="1200">
          <a:solidFill>
            <a:schemeClr val="tx1"/>
          </a:solidFill>
          <a:latin typeface="+mj-lt"/>
          <a:ea typeface="+mj-ea"/>
          <a:cs typeface="+mj-cs"/>
        </a:defRPr>
      </a:lvl1pPr>
    </p:titleStyle>
    <p:bodyStyle>
      <a:lvl1pPr marL="257054" indent="-257054" algn="l" defTabSz="342740" rtl="0" eaLnBrk="1" latinLnBrk="0" hangingPunct="1">
        <a:spcBef>
          <a:spcPct val="20000"/>
        </a:spcBef>
        <a:buFont typeface="Arial"/>
        <a:buChar char="•"/>
        <a:defRPr sz="2400" kern="1200">
          <a:solidFill>
            <a:schemeClr val="tx1"/>
          </a:solidFill>
          <a:latin typeface="+mn-lt"/>
          <a:ea typeface="+mn-ea"/>
          <a:cs typeface="+mn-cs"/>
        </a:defRPr>
      </a:lvl1pPr>
      <a:lvl2pPr marL="556952" indent="-214212" algn="l" defTabSz="342740" rtl="0" eaLnBrk="1" latinLnBrk="0" hangingPunct="1">
        <a:spcBef>
          <a:spcPct val="20000"/>
        </a:spcBef>
        <a:buFont typeface="Arial"/>
        <a:buChar char="–"/>
        <a:defRPr sz="2100" kern="1200">
          <a:solidFill>
            <a:schemeClr val="tx1"/>
          </a:solidFill>
          <a:latin typeface="+mn-lt"/>
          <a:ea typeface="+mn-ea"/>
          <a:cs typeface="+mn-cs"/>
        </a:defRPr>
      </a:lvl2pPr>
      <a:lvl3pPr marL="856850" indent="-171369" algn="l" defTabSz="342740" rtl="0" eaLnBrk="1" latinLnBrk="0" hangingPunct="1">
        <a:spcBef>
          <a:spcPct val="20000"/>
        </a:spcBef>
        <a:buFont typeface="Arial"/>
        <a:buChar char="•"/>
        <a:defRPr sz="1800" kern="1200">
          <a:solidFill>
            <a:schemeClr val="tx1"/>
          </a:solidFill>
          <a:latin typeface="+mn-lt"/>
          <a:ea typeface="+mn-ea"/>
          <a:cs typeface="+mn-cs"/>
        </a:defRPr>
      </a:lvl3pPr>
      <a:lvl4pPr marL="1199588" indent="-171369" algn="l" defTabSz="342740" rtl="0" eaLnBrk="1" latinLnBrk="0" hangingPunct="1">
        <a:spcBef>
          <a:spcPct val="20000"/>
        </a:spcBef>
        <a:buFont typeface="Arial"/>
        <a:buChar char="–"/>
        <a:defRPr sz="1500" kern="1200">
          <a:solidFill>
            <a:schemeClr val="tx1"/>
          </a:solidFill>
          <a:latin typeface="+mn-lt"/>
          <a:ea typeface="+mn-ea"/>
          <a:cs typeface="+mn-cs"/>
        </a:defRPr>
      </a:lvl4pPr>
      <a:lvl5pPr marL="1542329" indent="-171369" algn="l" defTabSz="342740" rtl="0" eaLnBrk="1" latinLnBrk="0" hangingPunct="1">
        <a:spcBef>
          <a:spcPct val="20000"/>
        </a:spcBef>
        <a:buFont typeface="Arial"/>
        <a:buChar char="»"/>
        <a:defRPr sz="1500" kern="1200">
          <a:solidFill>
            <a:schemeClr val="tx1"/>
          </a:solidFill>
          <a:latin typeface="+mn-lt"/>
          <a:ea typeface="+mn-ea"/>
          <a:cs typeface="+mn-cs"/>
        </a:defRPr>
      </a:lvl5pPr>
      <a:lvl6pPr marL="1885068" indent="-171369" algn="l" defTabSz="342740" rtl="0" eaLnBrk="1" latinLnBrk="0" hangingPunct="1">
        <a:spcBef>
          <a:spcPct val="20000"/>
        </a:spcBef>
        <a:buFont typeface="Arial"/>
        <a:buChar char="•"/>
        <a:defRPr sz="1500" kern="1200">
          <a:solidFill>
            <a:schemeClr val="tx1"/>
          </a:solidFill>
          <a:latin typeface="+mn-lt"/>
          <a:ea typeface="+mn-ea"/>
          <a:cs typeface="+mn-cs"/>
        </a:defRPr>
      </a:lvl6pPr>
      <a:lvl7pPr marL="2227808" indent="-171369" algn="l" defTabSz="342740" rtl="0" eaLnBrk="1" latinLnBrk="0" hangingPunct="1">
        <a:spcBef>
          <a:spcPct val="20000"/>
        </a:spcBef>
        <a:buFont typeface="Arial"/>
        <a:buChar char="•"/>
        <a:defRPr sz="1500" kern="1200">
          <a:solidFill>
            <a:schemeClr val="tx1"/>
          </a:solidFill>
          <a:latin typeface="+mn-lt"/>
          <a:ea typeface="+mn-ea"/>
          <a:cs typeface="+mn-cs"/>
        </a:defRPr>
      </a:lvl7pPr>
      <a:lvl8pPr marL="2570547" indent="-171369" algn="l" defTabSz="342740" rtl="0" eaLnBrk="1" latinLnBrk="0" hangingPunct="1">
        <a:spcBef>
          <a:spcPct val="20000"/>
        </a:spcBef>
        <a:buFont typeface="Arial"/>
        <a:buChar char="•"/>
        <a:defRPr sz="1500" kern="1200">
          <a:solidFill>
            <a:schemeClr val="tx1"/>
          </a:solidFill>
          <a:latin typeface="+mn-lt"/>
          <a:ea typeface="+mn-ea"/>
          <a:cs typeface="+mn-cs"/>
        </a:defRPr>
      </a:lvl8pPr>
      <a:lvl9pPr marL="2913287" indent="-171369" algn="l" defTabSz="34274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0" rtl="0" eaLnBrk="1" latinLnBrk="0" hangingPunct="1">
        <a:defRPr sz="1350" kern="1200">
          <a:solidFill>
            <a:schemeClr val="tx1"/>
          </a:solidFill>
          <a:latin typeface="+mn-lt"/>
          <a:ea typeface="+mn-ea"/>
          <a:cs typeface="+mn-cs"/>
        </a:defRPr>
      </a:lvl1pPr>
      <a:lvl2pPr marL="342740" algn="l" defTabSz="342740" rtl="0" eaLnBrk="1" latinLnBrk="0" hangingPunct="1">
        <a:defRPr sz="1350" kern="1200">
          <a:solidFill>
            <a:schemeClr val="tx1"/>
          </a:solidFill>
          <a:latin typeface="+mn-lt"/>
          <a:ea typeface="+mn-ea"/>
          <a:cs typeface="+mn-cs"/>
        </a:defRPr>
      </a:lvl2pPr>
      <a:lvl3pPr marL="685479" algn="l" defTabSz="342740" rtl="0" eaLnBrk="1" latinLnBrk="0" hangingPunct="1">
        <a:defRPr sz="1350" kern="1200">
          <a:solidFill>
            <a:schemeClr val="tx1"/>
          </a:solidFill>
          <a:latin typeface="+mn-lt"/>
          <a:ea typeface="+mn-ea"/>
          <a:cs typeface="+mn-cs"/>
        </a:defRPr>
      </a:lvl3pPr>
      <a:lvl4pPr marL="1028219" algn="l" defTabSz="342740" rtl="0" eaLnBrk="1" latinLnBrk="0" hangingPunct="1">
        <a:defRPr sz="1350" kern="1200">
          <a:solidFill>
            <a:schemeClr val="tx1"/>
          </a:solidFill>
          <a:latin typeface="+mn-lt"/>
          <a:ea typeface="+mn-ea"/>
          <a:cs typeface="+mn-cs"/>
        </a:defRPr>
      </a:lvl4pPr>
      <a:lvl5pPr marL="1370959" algn="l" defTabSz="342740" rtl="0" eaLnBrk="1" latinLnBrk="0" hangingPunct="1">
        <a:defRPr sz="1350" kern="1200">
          <a:solidFill>
            <a:schemeClr val="tx1"/>
          </a:solidFill>
          <a:latin typeface="+mn-lt"/>
          <a:ea typeface="+mn-ea"/>
          <a:cs typeface="+mn-cs"/>
        </a:defRPr>
      </a:lvl5pPr>
      <a:lvl6pPr marL="1713699" algn="l" defTabSz="342740" rtl="0" eaLnBrk="1" latinLnBrk="0" hangingPunct="1">
        <a:defRPr sz="1350" kern="1200">
          <a:solidFill>
            <a:schemeClr val="tx1"/>
          </a:solidFill>
          <a:latin typeface="+mn-lt"/>
          <a:ea typeface="+mn-ea"/>
          <a:cs typeface="+mn-cs"/>
        </a:defRPr>
      </a:lvl6pPr>
      <a:lvl7pPr marL="2056437" algn="l" defTabSz="342740" rtl="0" eaLnBrk="1" latinLnBrk="0" hangingPunct="1">
        <a:defRPr sz="1350" kern="1200">
          <a:solidFill>
            <a:schemeClr val="tx1"/>
          </a:solidFill>
          <a:latin typeface="+mn-lt"/>
          <a:ea typeface="+mn-ea"/>
          <a:cs typeface="+mn-cs"/>
        </a:defRPr>
      </a:lvl7pPr>
      <a:lvl8pPr marL="2399178" algn="l" defTabSz="342740" rtl="0" eaLnBrk="1" latinLnBrk="0" hangingPunct="1">
        <a:defRPr sz="1350" kern="1200">
          <a:solidFill>
            <a:schemeClr val="tx1"/>
          </a:solidFill>
          <a:latin typeface="+mn-lt"/>
          <a:ea typeface="+mn-ea"/>
          <a:cs typeface="+mn-cs"/>
        </a:defRPr>
      </a:lvl8pPr>
      <a:lvl9pPr marL="2741916" algn="l" defTabSz="34274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mailto:efisher@eei.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B6CC7A-C60F-7849-844A-C15535353FBE}"/>
              </a:ext>
            </a:extLst>
          </p:cNvPr>
          <p:cNvPicPr>
            <a:picLocks noChangeAspect="1"/>
          </p:cNvPicPr>
          <p:nvPr/>
        </p:nvPicPr>
        <p:blipFill>
          <a:blip r:embed="rId3"/>
          <a:srcRect/>
          <a:stretch/>
        </p:blipFill>
        <p:spPr>
          <a:xfrm>
            <a:off x="0" y="14514"/>
            <a:ext cx="9144000" cy="5143500"/>
          </a:xfrm>
          <a:prstGeom prst="rect">
            <a:avLst/>
          </a:prstGeom>
        </p:spPr>
      </p:pic>
      <p:pic>
        <p:nvPicPr>
          <p:cNvPr id="6" name="Picture 5">
            <a:extLst>
              <a:ext uri="{FF2B5EF4-FFF2-40B4-BE49-F238E27FC236}">
                <a16:creationId xmlns:a16="http://schemas.microsoft.com/office/drawing/2014/main" id="{D451C7F2-DF01-0B40-BC81-971113E8A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51" y="462537"/>
            <a:ext cx="1004100" cy="914400"/>
          </a:xfrm>
          <a:prstGeom prst="rect">
            <a:avLst/>
          </a:prstGeom>
        </p:spPr>
      </p:pic>
      <p:sp>
        <p:nvSpPr>
          <p:cNvPr id="7" name="TextBox 6">
            <a:extLst>
              <a:ext uri="{FF2B5EF4-FFF2-40B4-BE49-F238E27FC236}">
                <a16:creationId xmlns:a16="http://schemas.microsoft.com/office/drawing/2014/main" id="{0F8A8C98-0175-0249-9F3C-AB9EF446F92E}"/>
              </a:ext>
            </a:extLst>
          </p:cNvPr>
          <p:cNvSpPr txBox="1"/>
          <p:nvPr/>
        </p:nvSpPr>
        <p:spPr>
          <a:xfrm>
            <a:off x="460751" y="4336175"/>
            <a:ext cx="6147868" cy="153888"/>
          </a:xfrm>
          <a:prstGeom prst="rect">
            <a:avLst/>
          </a:prstGeom>
          <a:noFill/>
        </p:spPr>
        <p:txBody>
          <a:bodyPr wrap="square" lIns="0" tIns="0" rIns="0" bIns="0" rtlCol="0">
            <a:spAutoFit/>
          </a:bodyPr>
          <a:lstStyle/>
          <a:p>
            <a:r>
              <a:rPr lang="en-US" sz="1000" b="1" dirty="0">
                <a:solidFill>
                  <a:srgbClr val="363F3A"/>
                </a:solidFill>
                <a:latin typeface="Arial" panose="020B0604020202020204" pitchFamily="34" charset="0"/>
                <a:cs typeface="Arial" panose="020B0604020202020204" pitchFamily="34" charset="0"/>
              </a:rPr>
              <a:t>Emily Sanford Fisher</a:t>
            </a:r>
            <a:endParaRPr lang="en-US" sz="1000" dirty="0">
              <a:solidFill>
                <a:srgbClr val="363F3A"/>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6202BCF-3198-E54E-AA92-9695C4B791D5}"/>
              </a:ext>
            </a:extLst>
          </p:cNvPr>
          <p:cNvPicPr>
            <a:picLocks noChangeAspect="1"/>
          </p:cNvPicPr>
          <p:nvPr/>
        </p:nvPicPr>
        <p:blipFill>
          <a:blip r:embed="rId5"/>
          <a:srcRect/>
          <a:stretch/>
        </p:blipFill>
        <p:spPr>
          <a:xfrm>
            <a:off x="460751" y="1864640"/>
            <a:ext cx="4572000" cy="1587500"/>
          </a:xfrm>
          <a:prstGeom prst="rect">
            <a:avLst/>
          </a:prstGeom>
        </p:spPr>
      </p:pic>
      <p:sp>
        <p:nvSpPr>
          <p:cNvPr id="9" name="TextBox 8">
            <a:extLst>
              <a:ext uri="{FF2B5EF4-FFF2-40B4-BE49-F238E27FC236}">
                <a16:creationId xmlns:a16="http://schemas.microsoft.com/office/drawing/2014/main" id="{64F27513-41B1-8549-AB98-F76E7D7577AF}"/>
              </a:ext>
            </a:extLst>
          </p:cNvPr>
          <p:cNvSpPr txBox="1"/>
          <p:nvPr/>
        </p:nvSpPr>
        <p:spPr>
          <a:xfrm>
            <a:off x="460751" y="4582470"/>
            <a:ext cx="6147868" cy="346249"/>
          </a:xfrm>
          <a:prstGeom prst="rect">
            <a:avLst/>
          </a:prstGeom>
          <a:noFill/>
        </p:spPr>
        <p:txBody>
          <a:bodyPr wrap="square" lIns="0" tIns="0" rIns="0" bIns="0" rtlCol="0">
            <a:spAutoFit/>
          </a:bodyPr>
          <a:lstStyle/>
          <a:p>
            <a:pPr>
              <a:spcBef>
                <a:spcPts val="300"/>
              </a:spcBef>
            </a:pPr>
            <a:r>
              <a:rPr lang="en-US" sz="1000" dirty="0">
                <a:solidFill>
                  <a:srgbClr val="363F3A"/>
                </a:solidFill>
                <a:latin typeface="Arial" panose="020B0604020202020204" pitchFamily="34" charset="0"/>
                <a:cs typeface="Arial" panose="020B0604020202020204" pitchFamily="34" charset="0"/>
              </a:rPr>
              <a:t>NFWL – Clean Energy Update</a:t>
            </a:r>
          </a:p>
          <a:p>
            <a:pPr>
              <a:spcBef>
                <a:spcPts val="300"/>
              </a:spcBef>
            </a:pPr>
            <a:r>
              <a:rPr lang="en-US" sz="1000" dirty="0">
                <a:solidFill>
                  <a:srgbClr val="363F3A"/>
                </a:solidFill>
                <a:latin typeface="Arial" panose="020B0604020202020204" pitchFamily="34" charset="0"/>
                <a:cs typeface="Arial" panose="020B0604020202020204" pitchFamily="34" charset="0"/>
              </a:rPr>
              <a:t>January 12, 2021</a:t>
            </a:r>
          </a:p>
        </p:txBody>
      </p:sp>
    </p:spTree>
    <p:extLst>
      <p:ext uri="{BB962C8B-B14F-4D97-AF65-F5344CB8AC3E}">
        <p14:creationId xmlns:p14="http://schemas.microsoft.com/office/powerpoint/2010/main" val="116090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1136B5-114E-40A8-B99A-747A8576EB15}"/>
              </a:ext>
            </a:extLst>
          </p:cNvPr>
          <p:cNvSpPr txBox="1"/>
          <p:nvPr/>
        </p:nvSpPr>
        <p:spPr>
          <a:xfrm>
            <a:off x="2193131" y="1564481"/>
            <a:ext cx="2957513" cy="1200329"/>
          </a:xfrm>
          <a:prstGeom prst="rect">
            <a:avLst/>
          </a:prstGeom>
          <a:noFill/>
        </p:spPr>
        <p:txBody>
          <a:bodyPr wrap="square" rtlCol="0">
            <a:spAutoFit/>
          </a:bodyPr>
          <a:lstStyle/>
          <a:p>
            <a:pPr algn="ctr"/>
            <a:r>
              <a:rPr lang="en-US" dirty="0"/>
              <a:t>Emily Fisher</a:t>
            </a:r>
          </a:p>
          <a:p>
            <a:pPr algn="ctr"/>
            <a:r>
              <a:rPr lang="en-US" dirty="0"/>
              <a:t>Edison Electric Institute</a:t>
            </a:r>
          </a:p>
          <a:p>
            <a:pPr algn="ctr"/>
            <a:r>
              <a:rPr lang="en-US" dirty="0">
                <a:hlinkClick r:id="rId2"/>
              </a:rPr>
              <a:t>efisher@eei.org</a:t>
            </a:r>
            <a:endParaRPr lang="en-US" dirty="0"/>
          </a:p>
          <a:p>
            <a:pPr algn="ctr"/>
            <a:r>
              <a:rPr lang="en-US" dirty="0"/>
              <a:t>202-731-5887</a:t>
            </a:r>
          </a:p>
        </p:txBody>
      </p:sp>
    </p:spTree>
    <p:extLst>
      <p:ext uri="{BB962C8B-B14F-4D97-AF65-F5344CB8AC3E}">
        <p14:creationId xmlns:p14="http://schemas.microsoft.com/office/powerpoint/2010/main" val="277669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EF308C7-F5D2-8F4B-8857-163E2D6D46BD}"/>
              </a:ext>
            </a:extLst>
          </p:cNvPr>
          <p:cNvSpPr txBox="1"/>
          <p:nvPr/>
        </p:nvSpPr>
        <p:spPr>
          <a:xfrm>
            <a:off x="0" y="166314"/>
            <a:ext cx="9144000" cy="1815882"/>
          </a:xfrm>
          <a:prstGeom prst="rect">
            <a:avLst/>
          </a:prstGeom>
          <a:noFill/>
        </p:spPr>
        <p:txBody>
          <a:bodyPr wrap="square" lIns="0" tIns="228600" rIns="0" bIns="228600" rtlCol="0">
            <a:spAutoFit/>
          </a:bodyPr>
          <a:lstStyle/>
          <a:p>
            <a:pPr algn="ctr"/>
            <a:r>
              <a:rPr lang="en-US" sz="4400" dirty="0">
                <a:solidFill>
                  <a:srgbClr val="007DBA"/>
                </a:solidFill>
                <a:latin typeface="Arial" panose="020B0604020202020204" pitchFamily="34" charset="0"/>
                <a:cs typeface="Arial" panose="020B0604020202020204" pitchFamily="34" charset="0"/>
              </a:rPr>
              <a:t>Creating Value in</a:t>
            </a:r>
            <a:br>
              <a:rPr lang="en-US" sz="4400" dirty="0">
                <a:solidFill>
                  <a:srgbClr val="007DBA"/>
                </a:solidFill>
                <a:latin typeface="Arial" panose="020B0604020202020204" pitchFamily="34" charset="0"/>
                <a:cs typeface="Arial" panose="020B0604020202020204" pitchFamily="34" charset="0"/>
              </a:rPr>
            </a:br>
            <a:r>
              <a:rPr lang="en-US" sz="4400" dirty="0">
                <a:solidFill>
                  <a:srgbClr val="007DBA"/>
                </a:solidFill>
                <a:latin typeface="Arial" panose="020B0604020202020204" pitchFamily="34" charset="0"/>
                <a:cs typeface="Arial" panose="020B0604020202020204" pitchFamily="34" charset="0"/>
              </a:rPr>
              <a:t>America’s Economy</a:t>
            </a:r>
          </a:p>
        </p:txBody>
      </p:sp>
      <p:pic>
        <p:nvPicPr>
          <p:cNvPr id="4" name="Picture 3" descr="A screenshot of a cell phone&#10;&#10;Description automatically generated">
            <a:extLst>
              <a:ext uri="{FF2B5EF4-FFF2-40B4-BE49-F238E27FC236}">
                <a16:creationId xmlns:a16="http://schemas.microsoft.com/office/drawing/2014/main" id="{5DA628EB-BB52-7641-B887-0653F1FC0568}"/>
              </a:ext>
            </a:extLst>
          </p:cNvPr>
          <p:cNvPicPr>
            <a:picLocks noChangeAspect="1"/>
          </p:cNvPicPr>
          <p:nvPr/>
        </p:nvPicPr>
        <p:blipFill rotWithShape="1">
          <a:blip r:embed="rId3"/>
          <a:srcRect l="15562" t="38943" r="13391" b="1575"/>
          <a:stretch/>
        </p:blipFill>
        <p:spPr>
          <a:xfrm>
            <a:off x="1401253" y="1935931"/>
            <a:ext cx="6571130" cy="3094615"/>
          </a:xfrm>
          <a:prstGeom prst="rect">
            <a:avLst/>
          </a:prstGeom>
        </p:spPr>
      </p:pic>
      <p:grpSp>
        <p:nvGrpSpPr>
          <p:cNvPr id="8" name="Group 7">
            <a:extLst>
              <a:ext uri="{FF2B5EF4-FFF2-40B4-BE49-F238E27FC236}">
                <a16:creationId xmlns:a16="http://schemas.microsoft.com/office/drawing/2014/main" id="{45218A79-E424-964E-90C7-B0E208D69F80}"/>
              </a:ext>
            </a:extLst>
          </p:cNvPr>
          <p:cNvGrpSpPr/>
          <p:nvPr/>
        </p:nvGrpSpPr>
        <p:grpSpPr>
          <a:xfrm rot="5400000">
            <a:off x="237047" y="248771"/>
            <a:ext cx="934571" cy="934571"/>
            <a:chOff x="5836024" y="161365"/>
            <a:chExt cx="1470211" cy="1470211"/>
          </a:xfrm>
        </p:grpSpPr>
        <p:sp>
          <p:nvSpPr>
            <p:cNvPr id="9" name="Rectangle 8">
              <a:extLst>
                <a:ext uri="{FF2B5EF4-FFF2-40B4-BE49-F238E27FC236}">
                  <a16:creationId xmlns:a16="http://schemas.microsoft.com/office/drawing/2014/main" id="{8CE43D01-52FE-2A48-A28E-88248B8D419C}"/>
                </a:ext>
              </a:extLst>
            </p:cNvPr>
            <p:cNvSpPr/>
            <p:nvPr/>
          </p:nvSpPr>
          <p:spPr>
            <a:xfrm>
              <a:off x="5836024" y="161365"/>
              <a:ext cx="645458" cy="654423"/>
            </a:xfrm>
            <a:prstGeom prst="rect">
              <a:avLst/>
            </a:prstGeom>
            <a:solidFill>
              <a:srgbClr val="51B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8E0955-8975-FE4D-A486-32C7DB2DC8CA}"/>
                </a:ext>
              </a:extLst>
            </p:cNvPr>
            <p:cNvSpPr/>
            <p:nvPr/>
          </p:nvSpPr>
          <p:spPr>
            <a:xfrm>
              <a:off x="5836024" y="977153"/>
              <a:ext cx="645458" cy="654423"/>
            </a:xfrm>
            <a:prstGeom prst="rect">
              <a:avLst/>
            </a:prstGeom>
            <a:solidFill>
              <a:srgbClr val="007C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882A07-A6AA-654B-8AEE-6895994F67D8}"/>
                </a:ext>
              </a:extLst>
            </p:cNvPr>
            <p:cNvSpPr/>
            <p:nvPr/>
          </p:nvSpPr>
          <p:spPr>
            <a:xfrm>
              <a:off x="6660777" y="977153"/>
              <a:ext cx="645458" cy="654423"/>
            </a:xfrm>
            <a:prstGeom prst="rect">
              <a:avLst/>
            </a:prstGeom>
            <a:solidFill>
              <a:srgbClr val="F1A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7F46EC93-4F59-CF43-9A73-2A01952AC29B}"/>
              </a:ext>
            </a:extLst>
          </p:cNvPr>
          <p:cNvCxnSpPr>
            <a:cxnSpLocks/>
          </p:cNvCxnSpPr>
          <p:nvPr/>
        </p:nvCxnSpPr>
        <p:spPr>
          <a:xfrm>
            <a:off x="0" y="5089710"/>
            <a:ext cx="9144000" cy="0"/>
          </a:xfrm>
          <a:prstGeom prst="line">
            <a:avLst/>
          </a:prstGeom>
          <a:ln w="127000" cap="flat" cmpd="sng">
            <a:solidFill>
              <a:srgbClr val="007CBA"/>
            </a:solidFill>
            <a:prstDash val="solid"/>
            <a:round/>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B49B064E-A70D-F04E-8173-056307EB1251}"/>
              </a:ext>
            </a:extLst>
          </p:cNvPr>
          <p:cNvGrpSpPr/>
          <p:nvPr/>
        </p:nvGrpSpPr>
        <p:grpSpPr>
          <a:xfrm rot="16200000" flipH="1">
            <a:off x="7972383" y="239806"/>
            <a:ext cx="934571" cy="934571"/>
            <a:chOff x="5836024" y="161365"/>
            <a:chExt cx="1470211" cy="1470211"/>
          </a:xfrm>
        </p:grpSpPr>
        <p:sp>
          <p:nvSpPr>
            <p:cNvPr id="26" name="Rectangle 25">
              <a:extLst>
                <a:ext uri="{FF2B5EF4-FFF2-40B4-BE49-F238E27FC236}">
                  <a16:creationId xmlns:a16="http://schemas.microsoft.com/office/drawing/2014/main" id="{767A2ABD-78C7-F44E-BC39-807282939BCB}"/>
                </a:ext>
              </a:extLst>
            </p:cNvPr>
            <p:cNvSpPr/>
            <p:nvPr/>
          </p:nvSpPr>
          <p:spPr>
            <a:xfrm>
              <a:off x="5836024" y="161365"/>
              <a:ext cx="645458" cy="654423"/>
            </a:xfrm>
            <a:prstGeom prst="rect">
              <a:avLst/>
            </a:prstGeom>
            <a:solidFill>
              <a:srgbClr val="51B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8C2975-B569-0842-AB27-3BF7355ED395}"/>
                </a:ext>
              </a:extLst>
            </p:cNvPr>
            <p:cNvSpPr/>
            <p:nvPr/>
          </p:nvSpPr>
          <p:spPr>
            <a:xfrm>
              <a:off x="5836024" y="977153"/>
              <a:ext cx="645458" cy="654423"/>
            </a:xfrm>
            <a:prstGeom prst="rect">
              <a:avLst/>
            </a:prstGeom>
            <a:solidFill>
              <a:srgbClr val="007C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B186B-4F23-5E4D-88C4-6BA44E3FBCCE}"/>
                </a:ext>
              </a:extLst>
            </p:cNvPr>
            <p:cNvSpPr/>
            <p:nvPr/>
          </p:nvSpPr>
          <p:spPr>
            <a:xfrm>
              <a:off x="6660777" y="977153"/>
              <a:ext cx="645458" cy="654423"/>
            </a:xfrm>
            <a:prstGeom prst="rect">
              <a:avLst/>
            </a:prstGeom>
            <a:solidFill>
              <a:srgbClr val="F1A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16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EF308C7-F5D2-8F4B-8857-163E2D6D46BD}"/>
              </a:ext>
            </a:extLst>
          </p:cNvPr>
          <p:cNvSpPr txBox="1"/>
          <p:nvPr/>
        </p:nvSpPr>
        <p:spPr>
          <a:xfrm>
            <a:off x="0" y="166314"/>
            <a:ext cx="9144000" cy="1138773"/>
          </a:xfrm>
          <a:prstGeom prst="rect">
            <a:avLst/>
          </a:prstGeom>
          <a:noFill/>
        </p:spPr>
        <p:txBody>
          <a:bodyPr wrap="square" lIns="0" tIns="228600" rIns="0" bIns="228600" rtlCol="0">
            <a:spAutoFit/>
          </a:bodyPr>
          <a:lstStyle/>
          <a:p>
            <a:pPr algn="ctr"/>
            <a:r>
              <a:rPr lang="en-US" sz="4200" dirty="0">
                <a:solidFill>
                  <a:srgbClr val="007DBA"/>
                </a:solidFill>
                <a:latin typeface="Arial" panose="020B0604020202020204" pitchFamily="34" charset="0"/>
                <a:cs typeface="Arial" panose="020B0604020202020204" pitchFamily="34" charset="0"/>
              </a:rPr>
              <a:t>Leading On Clean Energy</a:t>
            </a:r>
          </a:p>
        </p:txBody>
      </p:sp>
      <p:cxnSp>
        <p:nvCxnSpPr>
          <p:cNvPr id="22" name="Straight Connector 21">
            <a:extLst>
              <a:ext uri="{FF2B5EF4-FFF2-40B4-BE49-F238E27FC236}">
                <a16:creationId xmlns:a16="http://schemas.microsoft.com/office/drawing/2014/main" id="{7F46EC93-4F59-CF43-9A73-2A01952AC29B}"/>
              </a:ext>
            </a:extLst>
          </p:cNvPr>
          <p:cNvCxnSpPr>
            <a:cxnSpLocks/>
          </p:cNvCxnSpPr>
          <p:nvPr/>
        </p:nvCxnSpPr>
        <p:spPr>
          <a:xfrm>
            <a:off x="0" y="5089710"/>
            <a:ext cx="9144000" cy="0"/>
          </a:xfrm>
          <a:prstGeom prst="line">
            <a:avLst/>
          </a:prstGeom>
          <a:ln w="127000" cap="flat" cmpd="sng">
            <a:solidFill>
              <a:srgbClr val="007CBA"/>
            </a:solidFill>
            <a:prstDash val="solid"/>
            <a:round/>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4C73A9AB-CBDA-3C41-996F-8B4862C8400D}"/>
              </a:ext>
            </a:extLst>
          </p:cNvPr>
          <p:cNvGrpSpPr/>
          <p:nvPr/>
        </p:nvGrpSpPr>
        <p:grpSpPr>
          <a:xfrm rot="5400000">
            <a:off x="237047" y="248771"/>
            <a:ext cx="934571" cy="934571"/>
            <a:chOff x="5836024" y="161365"/>
            <a:chExt cx="1470211" cy="1470211"/>
          </a:xfrm>
        </p:grpSpPr>
        <p:sp>
          <p:nvSpPr>
            <p:cNvPr id="15" name="Rectangle 14">
              <a:extLst>
                <a:ext uri="{FF2B5EF4-FFF2-40B4-BE49-F238E27FC236}">
                  <a16:creationId xmlns:a16="http://schemas.microsoft.com/office/drawing/2014/main" id="{F1C10764-151D-1744-9E93-FE8BE69B8668}"/>
                </a:ext>
              </a:extLst>
            </p:cNvPr>
            <p:cNvSpPr/>
            <p:nvPr/>
          </p:nvSpPr>
          <p:spPr>
            <a:xfrm>
              <a:off x="5836024" y="161365"/>
              <a:ext cx="645458" cy="654423"/>
            </a:xfrm>
            <a:prstGeom prst="rect">
              <a:avLst/>
            </a:prstGeom>
            <a:solidFill>
              <a:srgbClr val="51B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D2FBBB-26EA-D447-9D8F-1B880B0C5FCC}"/>
                </a:ext>
              </a:extLst>
            </p:cNvPr>
            <p:cNvSpPr/>
            <p:nvPr/>
          </p:nvSpPr>
          <p:spPr>
            <a:xfrm>
              <a:off x="5836024" y="977153"/>
              <a:ext cx="645458" cy="654423"/>
            </a:xfrm>
            <a:prstGeom prst="rect">
              <a:avLst/>
            </a:prstGeom>
            <a:solidFill>
              <a:srgbClr val="007C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06B0E6-3757-DA47-AC22-44D9F0805D7E}"/>
                </a:ext>
              </a:extLst>
            </p:cNvPr>
            <p:cNvSpPr/>
            <p:nvPr/>
          </p:nvSpPr>
          <p:spPr>
            <a:xfrm>
              <a:off x="6660777" y="977153"/>
              <a:ext cx="645458" cy="654423"/>
            </a:xfrm>
            <a:prstGeom prst="rect">
              <a:avLst/>
            </a:prstGeom>
            <a:solidFill>
              <a:srgbClr val="F1A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9C1EA5ED-FD39-9944-B489-3D0FAD70B216}"/>
              </a:ext>
            </a:extLst>
          </p:cNvPr>
          <p:cNvGrpSpPr/>
          <p:nvPr/>
        </p:nvGrpSpPr>
        <p:grpSpPr>
          <a:xfrm rot="16200000" flipH="1">
            <a:off x="7972383" y="239806"/>
            <a:ext cx="934571" cy="934571"/>
            <a:chOff x="5836024" y="161365"/>
            <a:chExt cx="1470211" cy="1470211"/>
          </a:xfrm>
        </p:grpSpPr>
        <p:sp>
          <p:nvSpPr>
            <p:cNvPr id="25" name="Rectangle 24">
              <a:extLst>
                <a:ext uri="{FF2B5EF4-FFF2-40B4-BE49-F238E27FC236}">
                  <a16:creationId xmlns:a16="http://schemas.microsoft.com/office/drawing/2014/main" id="{B1790C83-8FD0-2847-9997-1D911D0D9ED1}"/>
                </a:ext>
              </a:extLst>
            </p:cNvPr>
            <p:cNvSpPr/>
            <p:nvPr/>
          </p:nvSpPr>
          <p:spPr>
            <a:xfrm>
              <a:off x="5836024" y="161365"/>
              <a:ext cx="645458" cy="654423"/>
            </a:xfrm>
            <a:prstGeom prst="rect">
              <a:avLst/>
            </a:prstGeom>
            <a:solidFill>
              <a:srgbClr val="51B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3FC1E5E-1E94-6C48-BD79-5B4F91DF1CB2}"/>
                </a:ext>
              </a:extLst>
            </p:cNvPr>
            <p:cNvSpPr/>
            <p:nvPr/>
          </p:nvSpPr>
          <p:spPr>
            <a:xfrm>
              <a:off x="5836024" y="977153"/>
              <a:ext cx="645458" cy="654423"/>
            </a:xfrm>
            <a:prstGeom prst="rect">
              <a:avLst/>
            </a:prstGeom>
            <a:solidFill>
              <a:srgbClr val="007C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876E5C-A9E8-3640-A8D8-63B3314D80E6}"/>
                </a:ext>
              </a:extLst>
            </p:cNvPr>
            <p:cNvSpPr/>
            <p:nvPr/>
          </p:nvSpPr>
          <p:spPr>
            <a:xfrm>
              <a:off x="6660777" y="977153"/>
              <a:ext cx="645458" cy="654423"/>
            </a:xfrm>
            <a:prstGeom prst="rect">
              <a:avLst/>
            </a:prstGeom>
            <a:solidFill>
              <a:srgbClr val="F1A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4186C83-54D7-ED4F-A6B2-4A46268C8EF5}"/>
              </a:ext>
            </a:extLst>
          </p:cNvPr>
          <p:cNvSpPr txBox="1"/>
          <p:nvPr/>
        </p:nvSpPr>
        <p:spPr>
          <a:xfrm>
            <a:off x="6681334" y="1519504"/>
            <a:ext cx="1788129" cy="307777"/>
          </a:xfrm>
          <a:prstGeom prst="rect">
            <a:avLst/>
          </a:prstGeom>
          <a:solidFill>
            <a:srgbClr val="137EBB"/>
          </a:solidFill>
        </p:spPr>
        <p:txBody>
          <a:bodyPr wrap="square" rtlCol="0" anchor="ctr">
            <a:spAutoFit/>
          </a:bodyPr>
          <a:lstStyle/>
          <a:p>
            <a:pPr algn="ctr"/>
            <a:r>
              <a:rPr lang="en-US" sz="1400" b="1" dirty="0">
                <a:solidFill>
                  <a:schemeClr val="bg1"/>
                </a:solidFill>
                <a:latin typeface="Arial Narrow" charset="0"/>
                <a:ea typeface="Arial Narrow" charset="0"/>
                <a:cs typeface="Arial Narrow" charset="0"/>
              </a:rPr>
              <a:t>Cutting Emissions</a:t>
            </a:r>
          </a:p>
        </p:txBody>
      </p:sp>
      <p:sp>
        <p:nvSpPr>
          <p:cNvPr id="18" name="Rectangle 17">
            <a:extLst>
              <a:ext uri="{FF2B5EF4-FFF2-40B4-BE49-F238E27FC236}">
                <a16:creationId xmlns:a16="http://schemas.microsoft.com/office/drawing/2014/main" id="{28CF6430-2EF2-D442-85C8-F0E3680A6E2E}"/>
              </a:ext>
            </a:extLst>
          </p:cNvPr>
          <p:cNvSpPr/>
          <p:nvPr/>
        </p:nvSpPr>
        <p:spPr>
          <a:xfrm>
            <a:off x="6681334" y="1535310"/>
            <a:ext cx="1788129" cy="3140702"/>
          </a:xfrm>
          <a:prstGeom prst="rect">
            <a:avLst/>
          </a:prstGeom>
          <a:noFill/>
          <a:ln>
            <a:solidFill>
              <a:srgbClr val="137E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746AD2C-CF9F-FD49-A933-92B6DF53024B}"/>
              </a:ext>
            </a:extLst>
          </p:cNvPr>
          <p:cNvPicPr>
            <a:picLocks noChangeAspect="1"/>
          </p:cNvPicPr>
          <p:nvPr/>
        </p:nvPicPr>
        <p:blipFill>
          <a:blip r:embed="rId3"/>
          <a:stretch>
            <a:fillRect/>
          </a:stretch>
        </p:blipFill>
        <p:spPr>
          <a:xfrm>
            <a:off x="5341386" y="3471924"/>
            <a:ext cx="1070761" cy="1275288"/>
          </a:xfrm>
          <a:prstGeom prst="rect">
            <a:avLst/>
          </a:prstGeom>
        </p:spPr>
      </p:pic>
      <p:pic>
        <p:nvPicPr>
          <p:cNvPr id="32" name="Picture 31">
            <a:extLst>
              <a:ext uri="{FF2B5EF4-FFF2-40B4-BE49-F238E27FC236}">
                <a16:creationId xmlns:a16="http://schemas.microsoft.com/office/drawing/2014/main" id="{6B1E2525-14C5-344B-9F57-3F92D6ACEB6A}"/>
              </a:ext>
            </a:extLst>
          </p:cNvPr>
          <p:cNvPicPr>
            <a:picLocks noChangeAspect="1"/>
          </p:cNvPicPr>
          <p:nvPr/>
        </p:nvPicPr>
        <p:blipFill>
          <a:blip r:embed="rId4"/>
          <a:stretch>
            <a:fillRect/>
          </a:stretch>
        </p:blipFill>
        <p:spPr>
          <a:xfrm>
            <a:off x="5130729" y="1379434"/>
            <a:ext cx="883476" cy="1795920"/>
          </a:xfrm>
          <a:prstGeom prst="rect">
            <a:avLst/>
          </a:prstGeom>
        </p:spPr>
      </p:pic>
      <p:pic>
        <p:nvPicPr>
          <p:cNvPr id="33" name="Picture 32">
            <a:extLst>
              <a:ext uri="{FF2B5EF4-FFF2-40B4-BE49-F238E27FC236}">
                <a16:creationId xmlns:a16="http://schemas.microsoft.com/office/drawing/2014/main" id="{C6EB9605-DEC0-1744-828A-BD21685DD8E0}"/>
              </a:ext>
            </a:extLst>
          </p:cNvPr>
          <p:cNvPicPr>
            <a:picLocks noChangeAspect="1"/>
          </p:cNvPicPr>
          <p:nvPr/>
        </p:nvPicPr>
        <p:blipFill>
          <a:blip r:embed="rId5"/>
          <a:stretch>
            <a:fillRect/>
          </a:stretch>
        </p:blipFill>
        <p:spPr>
          <a:xfrm>
            <a:off x="639225" y="3180512"/>
            <a:ext cx="1659374" cy="1434797"/>
          </a:xfrm>
          <a:prstGeom prst="rect">
            <a:avLst/>
          </a:prstGeom>
        </p:spPr>
      </p:pic>
      <p:pic>
        <p:nvPicPr>
          <p:cNvPr id="34" name="Picture 33">
            <a:extLst>
              <a:ext uri="{FF2B5EF4-FFF2-40B4-BE49-F238E27FC236}">
                <a16:creationId xmlns:a16="http://schemas.microsoft.com/office/drawing/2014/main" id="{6D49A1C8-F5DD-C84D-9B37-89C1939C4E5D}"/>
              </a:ext>
            </a:extLst>
          </p:cNvPr>
          <p:cNvPicPr>
            <a:picLocks noChangeAspect="1"/>
          </p:cNvPicPr>
          <p:nvPr/>
        </p:nvPicPr>
        <p:blipFill>
          <a:blip r:embed="rId6"/>
          <a:stretch>
            <a:fillRect/>
          </a:stretch>
        </p:blipFill>
        <p:spPr>
          <a:xfrm>
            <a:off x="2650762" y="1361358"/>
            <a:ext cx="1897781" cy="1695559"/>
          </a:xfrm>
          <a:prstGeom prst="rect">
            <a:avLst/>
          </a:prstGeom>
        </p:spPr>
      </p:pic>
      <p:pic>
        <p:nvPicPr>
          <p:cNvPr id="7" name="Picture 6">
            <a:extLst>
              <a:ext uri="{FF2B5EF4-FFF2-40B4-BE49-F238E27FC236}">
                <a16:creationId xmlns:a16="http://schemas.microsoft.com/office/drawing/2014/main" id="{04D1D2AD-835D-724D-9919-8939E31C0041}"/>
              </a:ext>
            </a:extLst>
          </p:cNvPr>
          <p:cNvPicPr>
            <a:picLocks noChangeAspect="1"/>
          </p:cNvPicPr>
          <p:nvPr/>
        </p:nvPicPr>
        <p:blipFill>
          <a:blip r:embed="rId7"/>
          <a:stretch>
            <a:fillRect/>
          </a:stretch>
        </p:blipFill>
        <p:spPr>
          <a:xfrm>
            <a:off x="2570299" y="3745182"/>
            <a:ext cx="2501900" cy="774700"/>
          </a:xfrm>
          <a:prstGeom prst="rect">
            <a:avLst/>
          </a:prstGeom>
        </p:spPr>
      </p:pic>
      <p:pic>
        <p:nvPicPr>
          <p:cNvPr id="28" name="Picture 27">
            <a:extLst>
              <a:ext uri="{FF2B5EF4-FFF2-40B4-BE49-F238E27FC236}">
                <a16:creationId xmlns:a16="http://schemas.microsoft.com/office/drawing/2014/main" id="{37F6A6DB-30D2-334A-9A58-971B3158B5FD}"/>
              </a:ext>
            </a:extLst>
          </p:cNvPr>
          <p:cNvPicPr>
            <a:picLocks noChangeAspect="1"/>
          </p:cNvPicPr>
          <p:nvPr/>
        </p:nvPicPr>
        <p:blipFill>
          <a:blip r:embed="rId8"/>
          <a:stretch>
            <a:fillRect/>
          </a:stretch>
        </p:blipFill>
        <p:spPr>
          <a:xfrm>
            <a:off x="803927" y="1361358"/>
            <a:ext cx="1518250" cy="1599008"/>
          </a:xfrm>
          <a:prstGeom prst="rect">
            <a:avLst/>
          </a:prstGeom>
        </p:spPr>
      </p:pic>
      <p:pic>
        <p:nvPicPr>
          <p:cNvPr id="3" name="Picture 2">
            <a:extLst>
              <a:ext uri="{FF2B5EF4-FFF2-40B4-BE49-F238E27FC236}">
                <a16:creationId xmlns:a16="http://schemas.microsoft.com/office/drawing/2014/main" id="{B24B229F-3862-B147-BD8A-E7DEE26A9F30}"/>
              </a:ext>
            </a:extLst>
          </p:cNvPr>
          <p:cNvPicPr>
            <a:picLocks noChangeAspect="1"/>
          </p:cNvPicPr>
          <p:nvPr/>
        </p:nvPicPr>
        <p:blipFill>
          <a:blip r:embed="rId9"/>
          <a:stretch>
            <a:fillRect/>
          </a:stretch>
        </p:blipFill>
        <p:spPr>
          <a:xfrm>
            <a:off x="6831573" y="2041698"/>
            <a:ext cx="1435100" cy="685800"/>
          </a:xfrm>
          <a:prstGeom prst="rect">
            <a:avLst/>
          </a:prstGeom>
        </p:spPr>
      </p:pic>
      <p:pic>
        <p:nvPicPr>
          <p:cNvPr id="5" name="Picture 4">
            <a:extLst>
              <a:ext uri="{FF2B5EF4-FFF2-40B4-BE49-F238E27FC236}">
                <a16:creationId xmlns:a16="http://schemas.microsoft.com/office/drawing/2014/main" id="{F0FAC48F-5770-5E45-8A27-DCC805B58C8C}"/>
              </a:ext>
            </a:extLst>
          </p:cNvPr>
          <p:cNvPicPr>
            <a:picLocks noChangeAspect="1"/>
          </p:cNvPicPr>
          <p:nvPr/>
        </p:nvPicPr>
        <p:blipFill>
          <a:blip r:embed="rId10"/>
          <a:stretch>
            <a:fillRect/>
          </a:stretch>
        </p:blipFill>
        <p:spPr>
          <a:xfrm>
            <a:off x="6836995" y="2960366"/>
            <a:ext cx="1435100" cy="685800"/>
          </a:xfrm>
          <a:prstGeom prst="rect">
            <a:avLst/>
          </a:prstGeom>
        </p:spPr>
      </p:pic>
      <p:pic>
        <p:nvPicPr>
          <p:cNvPr id="8" name="Picture 7">
            <a:extLst>
              <a:ext uri="{FF2B5EF4-FFF2-40B4-BE49-F238E27FC236}">
                <a16:creationId xmlns:a16="http://schemas.microsoft.com/office/drawing/2014/main" id="{03771083-A58C-7948-9271-CB52550205F2}"/>
              </a:ext>
            </a:extLst>
          </p:cNvPr>
          <p:cNvPicPr>
            <a:picLocks noChangeAspect="1"/>
          </p:cNvPicPr>
          <p:nvPr/>
        </p:nvPicPr>
        <p:blipFill>
          <a:blip r:embed="rId11"/>
          <a:stretch>
            <a:fillRect/>
          </a:stretch>
        </p:blipFill>
        <p:spPr>
          <a:xfrm>
            <a:off x="6913199" y="3834082"/>
            <a:ext cx="1371600" cy="685800"/>
          </a:xfrm>
          <a:prstGeom prst="rect">
            <a:avLst/>
          </a:prstGeom>
        </p:spPr>
      </p:pic>
    </p:spTree>
    <p:extLst>
      <p:ext uri="{BB962C8B-B14F-4D97-AF65-F5344CB8AC3E}">
        <p14:creationId xmlns:p14="http://schemas.microsoft.com/office/powerpoint/2010/main" val="24595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D7471-E334-374B-BC33-E76E1AB43BE2}"/>
              </a:ext>
            </a:extLst>
          </p:cNvPr>
          <p:cNvSpPr>
            <a:spLocks noGrp="1"/>
          </p:cNvSpPr>
          <p:nvPr>
            <p:ph type="title"/>
          </p:nvPr>
        </p:nvSpPr>
        <p:spPr>
          <a:xfrm>
            <a:off x="419100" y="0"/>
            <a:ext cx="8039100" cy="1059014"/>
          </a:xfrm>
        </p:spPr>
        <p:txBody>
          <a:bodyPr anchor="ctr" anchorCtr="0"/>
          <a:lstStyle/>
          <a:p>
            <a:r>
              <a:rPr lang="en-US" dirty="0"/>
              <a:t>Our Commitment:</a:t>
            </a:r>
            <a:br>
              <a:rPr lang="en-US" dirty="0"/>
            </a:br>
            <a:r>
              <a:rPr lang="en-US" dirty="0"/>
              <a:t>As Clean As We Can, As Fast As We Can</a:t>
            </a:r>
          </a:p>
        </p:txBody>
      </p:sp>
      <p:cxnSp>
        <p:nvCxnSpPr>
          <p:cNvPr id="4" name="Straight Connector 3">
            <a:extLst>
              <a:ext uri="{FF2B5EF4-FFF2-40B4-BE49-F238E27FC236}">
                <a16:creationId xmlns:a16="http://schemas.microsoft.com/office/drawing/2014/main" id="{A7355EEE-A917-294F-99BA-0BD693EBB909}"/>
              </a:ext>
            </a:extLst>
          </p:cNvPr>
          <p:cNvCxnSpPr>
            <a:cxnSpLocks/>
          </p:cNvCxnSpPr>
          <p:nvPr/>
        </p:nvCxnSpPr>
        <p:spPr>
          <a:xfrm>
            <a:off x="419100" y="1052961"/>
            <a:ext cx="8092440" cy="0"/>
          </a:xfrm>
          <a:prstGeom prst="line">
            <a:avLst/>
          </a:prstGeom>
          <a:ln w="28575">
            <a:solidFill>
              <a:srgbClr val="F1AA25"/>
            </a:solidFill>
          </a:ln>
        </p:spPr>
        <p:style>
          <a:lnRef idx="1">
            <a:schemeClr val="accent6"/>
          </a:lnRef>
          <a:fillRef idx="0">
            <a:schemeClr val="accent6"/>
          </a:fillRef>
          <a:effectRef idx="0">
            <a:schemeClr val="accent6"/>
          </a:effectRef>
          <a:fontRef idx="minor">
            <a:schemeClr val="tx1"/>
          </a:fontRef>
        </p:style>
      </p:cxnSp>
      <p:pic>
        <p:nvPicPr>
          <p:cNvPr id="6" name="Picture 5">
            <a:extLst>
              <a:ext uri="{FF2B5EF4-FFF2-40B4-BE49-F238E27FC236}">
                <a16:creationId xmlns:a16="http://schemas.microsoft.com/office/drawing/2014/main" id="{604437C3-4EC1-BA4F-BD38-9E2BC8B8D980}"/>
              </a:ext>
            </a:extLst>
          </p:cNvPr>
          <p:cNvPicPr>
            <a:picLocks noChangeAspect="1"/>
          </p:cNvPicPr>
          <p:nvPr/>
        </p:nvPicPr>
        <p:blipFill>
          <a:blip r:embed="rId3"/>
          <a:srcRect/>
          <a:stretch/>
        </p:blipFill>
        <p:spPr>
          <a:xfrm>
            <a:off x="1402230" y="1811080"/>
            <a:ext cx="6526644" cy="3146076"/>
          </a:xfrm>
          <a:prstGeom prst="rect">
            <a:avLst/>
          </a:prstGeom>
        </p:spPr>
      </p:pic>
      <p:sp>
        <p:nvSpPr>
          <p:cNvPr id="7" name="TextBox 6">
            <a:extLst>
              <a:ext uri="{FF2B5EF4-FFF2-40B4-BE49-F238E27FC236}">
                <a16:creationId xmlns:a16="http://schemas.microsoft.com/office/drawing/2014/main" id="{09351A63-8ECF-1E49-9507-66ED182C2CBC}"/>
              </a:ext>
            </a:extLst>
          </p:cNvPr>
          <p:cNvSpPr txBox="1"/>
          <p:nvPr/>
        </p:nvSpPr>
        <p:spPr>
          <a:xfrm>
            <a:off x="3492452" y="1205196"/>
            <a:ext cx="3866199"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EEI Member Company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CO</a:t>
            </a:r>
            <a:r>
              <a:rPr lang="en-US" sz="1200" b="1" baseline="-25000" dirty="0">
                <a:latin typeface="Arial" panose="020B0604020202020204" pitchFamily="34" charset="0"/>
                <a:cs typeface="Arial" panose="020B0604020202020204" pitchFamily="34" charset="0"/>
              </a:rPr>
              <a:t>2</a:t>
            </a:r>
            <a:r>
              <a:rPr lang="en-US" sz="1200" b="1" dirty="0">
                <a:latin typeface="Arial" panose="020B0604020202020204" pitchFamily="34" charset="0"/>
                <a:cs typeface="Arial" panose="020B0604020202020204" pitchFamily="34" charset="0"/>
              </a:rPr>
              <a:t> Reductions &amp; Goals</a:t>
            </a:r>
          </a:p>
        </p:txBody>
      </p:sp>
      <p:cxnSp>
        <p:nvCxnSpPr>
          <p:cNvPr id="8" name="Straight Connector 7">
            <a:extLst>
              <a:ext uri="{FF2B5EF4-FFF2-40B4-BE49-F238E27FC236}">
                <a16:creationId xmlns:a16="http://schemas.microsoft.com/office/drawing/2014/main" id="{FE5DA134-4312-3846-B4D8-BBB1C3DEC981}"/>
              </a:ext>
            </a:extLst>
          </p:cNvPr>
          <p:cNvCxnSpPr>
            <a:cxnSpLocks/>
          </p:cNvCxnSpPr>
          <p:nvPr/>
        </p:nvCxnSpPr>
        <p:spPr>
          <a:xfrm>
            <a:off x="3492452" y="1769144"/>
            <a:ext cx="38661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457D87C-654F-274C-B4DE-7FFA9F0FFD57}"/>
              </a:ext>
            </a:extLst>
          </p:cNvPr>
          <p:cNvSpPr txBox="1"/>
          <p:nvPr/>
        </p:nvSpPr>
        <p:spPr>
          <a:xfrm>
            <a:off x="744403" y="3781657"/>
            <a:ext cx="2436341" cy="107721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While Keeping Customer Reliability And Affordability Front And Center As Always</a:t>
            </a:r>
          </a:p>
        </p:txBody>
      </p:sp>
      <p:sp>
        <p:nvSpPr>
          <p:cNvPr id="13" name="Rectangle 12">
            <a:extLst>
              <a:ext uri="{FF2B5EF4-FFF2-40B4-BE49-F238E27FC236}">
                <a16:creationId xmlns:a16="http://schemas.microsoft.com/office/drawing/2014/main" id="{0CD516A6-84F6-5B44-BDBC-1812D545A0DE}"/>
              </a:ext>
            </a:extLst>
          </p:cNvPr>
          <p:cNvSpPr/>
          <p:nvPr/>
        </p:nvSpPr>
        <p:spPr>
          <a:xfrm>
            <a:off x="703214" y="3805881"/>
            <a:ext cx="45719" cy="1021492"/>
          </a:xfrm>
          <a:prstGeom prst="rect">
            <a:avLst/>
          </a:prstGeom>
          <a:solidFill>
            <a:srgbClr val="F1A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27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06B178-4AA1-1143-BF11-D0EF0A83C1A4}"/>
              </a:ext>
            </a:extLst>
          </p:cNvPr>
          <p:cNvSpPr>
            <a:spLocks noGrp="1"/>
          </p:cNvSpPr>
          <p:nvPr>
            <p:ph type="title"/>
          </p:nvPr>
        </p:nvSpPr>
        <p:spPr>
          <a:xfrm>
            <a:off x="421919" y="52039"/>
            <a:ext cx="7772400" cy="729957"/>
          </a:xfrm>
        </p:spPr>
        <p:txBody>
          <a:bodyPr anchor="ctr" anchorCtr="0"/>
          <a:lstStyle/>
          <a:p>
            <a:r>
              <a:rPr lang="en-US" dirty="0"/>
              <a:t>Reducing Carbon Emissions</a:t>
            </a:r>
          </a:p>
        </p:txBody>
      </p:sp>
      <p:cxnSp>
        <p:nvCxnSpPr>
          <p:cNvPr id="4" name="Straight Connector 3">
            <a:extLst>
              <a:ext uri="{FF2B5EF4-FFF2-40B4-BE49-F238E27FC236}">
                <a16:creationId xmlns:a16="http://schemas.microsoft.com/office/drawing/2014/main" id="{DE6676C8-0BC7-0F41-A94F-69805889088D}"/>
              </a:ext>
            </a:extLst>
          </p:cNvPr>
          <p:cNvCxnSpPr>
            <a:cxnSpLocks/>
          </p:cNvCxnSpPr>
          <p:nvPr/>
        </p:nvCxnSpPr>
        <p:spPr>
          <a:xfrm>
            <a:off x="421919" y="781997"/>
            <a:ext cx="8089900" cy="0"/>
          </a:xfrm>
          <a:prstGeom prst="line">
            <a:avLst/>
          </a:prstGeom>
          <a:ln w="28575">
            <a:solidFill>
              <a:srgbClr val="F1AA25"/>
            </a:solidFill>
          </a:ln>
        </p:spPr>
        <p:style>
          <a:lnRef idx="1">
            <a:schemeClr val="accent6"/>
          </a:lnRef>
          <a:fillRef idx="0">
            <a:schemeClr val="accent6"/>
          </a:fillRef>
          <a:effectRef idx="0">
            <a:schemeClr val="accent6"/>
          </a:effectRef>
          <a:fontRef idx="minor">
            <a:schemeClr val="tx1"/>
          </a:fontRef>
        </p:style>
      </p:cxnSp>
      <p:sp>
        <p:nvSpPr>
          <p:cNvPr id="9" name="Content Placeholder 1">
            <a:extLst>
              <a:ext uri="{FF2B5EF4-FFF2-40B4-BE49-F238E27FC236}">
                <a16:creationId xmlns:a16="http://schemas.microsoft.com/office/drawing/2014/main" id="{B5A7D41D-744E-6D47-9849-9B8887CE5E55}"/>
              </a:ext>
            </a:extLst>
          </p:cNvPr>
          <p:cNvSpPr>
            <a:spLocks noGrp="1"/>
          </p:cNvSpPr>
          <p:nvPr>
            <p:ph idx="1"/>
          </p:nvPr>
        </p:nvSpPr>
        <p:spPr>
          <a:xfrm>
            <a:off x="6699955" y="1453404"/>
            <a:ext cx="2003778" cy="2555838"/>
          </a:xfrm>
        </p:spPr>
        <p:txBody>
          <a:bodyPr/>
          <a:lstStyle/>
          <a:p>
            <a:pPr>
              <a:spcBef>
                <a:spcPts val="0"/>
              </a:spcBef>
              <a:spcAft>
                <a:spcPts val="1200"/>
              </a:spcAft>
              <a:buClr>
                <a:srgbClr val="F1AA25"/>
              </a:buClr>
            </a:pPr>
            <a:r>
              <a:rPr lang="en-US" sz="1200" dirty="0"/>
              <a:t>Nearly 40 percent </a:t>
            </a:r>
            <a:br>
              <a:rPr lang="en-US" sz="1200" dirty="0"/>
            </a:br>
            <a:r>
              <a:rPr lang="en-US" sz="1200" dirty="0"/>
              <a:t>of U.S. electricity comes from carbon-free sources</a:t>
            </a:r>
          </a:p>
          <a:p>
            <a:pPr>
              <a:spcBef>
                <a:spcPts val="0"/>
              </a:spcBef>
              <a:spcAft>
                <a:spcPts val="1200"/>
              </a:spcAft>
              <a:buClr>
                <a:srgbClr val="F1AA25"/>
              </a:buClr>
            </a:pPr>
            <a:r>
              <a:rPr lang="en-US" sz="1200" dirty="0"/>
              <a:t>As of 2019, electric power industry CO</a:t>
            </a:r>
            <a:r>
              <a:rPr lang="en-US" sz="1200" baseline="-25000" dirty="0"/>
              <a:t>2</a:t>
            </a:r>
            <a:r>
              <a:rPr lang="en-US" sz="1200" dirty="0"/>
              <a:t> emissions are 33 percent below 2005 levels </a:t>
            </a:r>
          </a:p>
          <a:p>
            <a:pPr>
              <a:spcBef>
                <a:spcPts val="0"/>
              </a:spcBef>
              <a:spcAft>
                <a:spcPts val="1200"/>
              </a:spcAft>
              <a:buClr>
                <a:srgbClr val="F1AA25"/>
              </a:buClr>
            </a:pPr>
            <a:r>
              <a:rPr lang="en-US" sz="1200" dirty="0"/>
              <a:t>Trajectory is expected to continue based on current trends</a:t>
            </a:r>
          </a:p>
        </p:txBody>
      </p:sp>
      <p:sp>
        <p:nvSpPr>
          <p:cNvPr id="10" name="TextBox 11">
            <a:extLst>
              <a:ext uri="{FF2B5EF4-FFF2-40B4-BE49-F238E27FC236}">
                <a16:creationId xmlns:a16="http://schemas.microsoft.com/office/drawing/2014/main" id="{A8B33BF4-B9D4-BE4C-86EA-8F4D0BC7E338}"/>
              </a:ext>
            </a:extLst>
          </p:cNvPr>
          <p:cNvSpPr txBox="1">
            <a:spLocks noChangeArrowheads="1"/>
          </p:cNvSpPr>
          <p:nvPr/>
        </p:nvSpPr>
        <p:spPr bwMode="auto">
          <a:xfrm>
            <a:off x="319090" y="4738228"/>
            <a:ext cx="5023483" cy="184666"/>
          </a:xfrm>
          <a:prstGeom prst="rect">
            <a:avLst/>
          </a:prstGeom>
          <a:noFill/>
          <a:ln w="9525">
            <a:noFill/>
            <a:miter lim="800000"/>
            <a:headEnd/>
            <a:tailEnd/>
          </a:ln>
        </p:spPr>
        <p:txBody>
          <a:bodyPr wrap="square">
            <a:spAutoFit/>
          </a:bodyPr>
          <a:lstStyle/>
          <a:p>
            <a:pPr>
              <a:spcAft>
                <a:spcPts val="600"/>
              </a:spcAft>
            </a:pPr>
            <a:r>
              <a:rPr lang="en-US" sz="600" dirty="0">
                <a:latin typeface="Arial" panose="020B0604020202020204" pitchFamily="34" charset="0"/>
                <a:cs typeface="Arial" panose="020B0604020202020204" pitchFamily="34" charset="0"/>
              </a:rPr>
              <a:t>Source: U.S. Department of Energy, Energy Information Administration, </a:t>
            </a:r>
            <a:r>
              <a:rPr lang="en-US" sz="600" i="1" dirty="0">
                <a:latin typeface="Arial" panose="020B0604020202020204" pitchFamily="34" charset="0"/>
                <a:cs typeface="Arial" panose="020B0604020202020204" pitchFamily="34" charset="0"/>
              </a:rPr>
              <a:t>Monthly Energy Review</a:t>
            </a:r>
            <a:r>
              <a:rPr lang="en-US" sz="600" dirty="0">
                <a:latin typeface="Arial" panose="020B0604020202020204" pitchFamily="34" charset="0"/>
                <a:cs typeface="Arial" panose="020B0604020202020204" pitchFamily="34" charset="0"/>
              </a:rPr>
              <a:t>, March 2020.</a:t>
            </a:r>
          </a:p>
        </p:txBody>
      </p:sp>
      <p:pic>
        <p:nvPicPr>
          <p:cNvPr id="6" name="Picture 5">
            <a:extLst>
              <a:ext uri="{FF2B5EF4-FFF2-40B4-BE49-F238E27FC236}">
                <a16:creationId xmlns:a16="http://schemas.microsoft.com/office/drawing/2014/main" id="{D2DEAB34-1745-6C40-ADF6-7F7DD7604AF7}"/>
              </a:ext>
            </a:extLst>
          </p:cNvPr>
          <p:cNvPicPr>
            <a:picLocks noChangeAspect="1"/>
          </p:cNvPicPr>
          <p:nvPr/>
        </p:nvPicPr>
        <p:blipFill rotWithShape="1">
          <a:blip r:embed="rId2"/>
          <a:srcRect b="19130"/>
          <a:stretch/>
        </p:blipFill>
        <p:spPr>
          <a:xfrm>
            <a:off x="416043" y="1110341"/>
            <a:ext cx="6122810" cy="3115546"/>
          </a:xfrm>
          <a:prstGeom prst="rect">
            <a:avLst/>
          </a:prstGeom>
        </p:spPr>
      </p:pic>
    </p:spTree>
    <p:extLst>
      <p:ext uri="{BB962C8B-B14F-4D97-AF65-F5344CB8AC3E}">
        <p14:creationId xmlns:p14="http://schemas.microsoft.com/office/powerpoint/2010/main" val="191448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1DC94-A621-8E4F-B438-6A5F5EAEB954}"/>
              </a:ext>
            </a:extLst>
          </p:cNvPr>
          <p:cNvSpPr>
            <a:spLocks noGrp="1"/>
          </p:cNvSpPr>
          <p:nvPr>
            <p:ph type="title"/>
          </p:nvPr>
        </p:nvSpPr>
        <p:spPr>
          <a:xfrm>
            <a:off x="419100" y="245439"/>
            <a:ext cx="8039100" cy="726442"/>
          </a:xfrm>
        </p:spPr>
        <p:txBody>
          <a:bodyPr/>
          <a:lstStyle/>
          <a:p>
            <a:r>
              <a:rPr lang="en-US" dirty="0"/>
              <a:t>Our Clean Energy Journey</a:t>
            </a:r>
          </a:p>
        </p:txBody>
      </p:sp>
      <p:cxnSp>
        <p:nvCxnSpPr>
          <p:cNvPr id="4" name="Straight Connector 3">
            <a:extLst>
              <a:ext uri="{FF2B5EF4-FFF2-40B4-BE49-F238E27FC236}">
                <a16:creationId xmlns:a16="http://schemas.microsoft.com/office/drawing/2014/main" id="{D505D8B0-CF3B-3B46-AADA-F96BA92F646C}"/>
              </a:ext>
            </a:extLst>
          </p:cNvPr>
          <p:cNvCxnSpPr>
            <a:cxnSpLocks/>
          </p:cNvCxnSpPr>
          <p:nvPr/>
        </p:nvCxnSpPr>
        <p:spPr>
          <a:xfrm>
            <a:off x="419100" y="706577"/>
            <a:ext cx="8092440" cy="0"/>
          </a:xfrm>
          <a:prstGeom prst="line">
            <a:avLst/>
          </a:prstGeom>
          <a:ln w="28575">
            <a:solidFill>
              <a:srgbClr val="F1AA25"/>
            </a:solidFill>
          </a:ln>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CF5CAD79-66DD-7648-A485-A2F069FEDA97}"/>
              </a:ext>
            </a:extLst>
          </p:cNvPr>
          <p:cNvSpPr txBox="1"/>
          <p:nvPr/>
        </p:nvSpPr>
        <p:spPr>
          <a:xfrm>
            <a:off x="342259" y="4777513"/>
            <a:ext cx="8169279" cy="276999"/>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Sources and Notes: </a:t>
            </a:r>
            <a:r>
              <a:rPr lang="en-US" sz="600" baseline="30000" dirty="0">
                <a:latin typeface="Arial" panose="020B0604020202020204" pitchFamily="34" charset="0"/>
                <a:cs typeface="Arial" panose="020B0604020202020204" pitchFamily="34" charset="0"/>
              </a:rPr>
              <a:t>‡</a:t>
            </a:r>
            <a:r>
              <a:rPr lang="en-US" sz="600" dirty="0">
                <a:latin typeface="Arial" panose="020B0604020202020204" pitchFamily="34" charset="0"/>
                <a:cs typeface="Arial" panose="020B0604020202020204" pitchFamily="34" charset="0"/>
              </a:rPr>
              <a:t>Average Annual U.S. Retail Electricity Rates 2005–2019 (real 2005 $) | *Carbon-free = nuclear and hydropower and other renewables  |  **U.S. Department of Energy, Energy Information Administration, </a:t>
            </a:r>
            <a:r>
              <a:rPr lang="en-US" sz="600" i="1" dirty="0">
                <a:latin typeface="Arial" panose="020B0604020202020204" pitchFamily="34" charset="0"/>
                <a:cs typeface="Arial" panose="020B0604020202020204" pitchFamily="34" charset="0"/>
              </a:rPr>
              <a:t>Monthly Energy Review</a:t>
            </a:r>
            <a:r>
              <a:rPr lang="en-US" sz="600" dirty="0">
                <a:latin typeface="Arial" panose="020B0604020202020204" pitchFamily="34" charset="0"/>
                <a:cs typeface="Arial" panose="020B0604020202020204" pitchFamily="34" charset="0"/>
              </a:rPr>
              <a:t>, March 2020</a:t>
            </a:r>
          </a:p>
        </p:txBody>
      </p:sp>
      <p:pic>
        <p:nvPicPr>
          <p:cNvPr id="7" name="Picture 6">
            <a:extLst>
              <a:ext uri="{FF2B5EF4-FFF2-40B4-BE49-F238E27FC236}">
                <a16:creationId xmlns:a16="http://schemas.microsoft.com/office/drawing/2014/main" id="{435B116F-5D9E-9A4D-949E-DD7A27C08F97}"/>
              </a:ext>
            </a:extLst>
          </p:cNvPr>
          <p:cNvPicPr>
            <a:picLocks noChangeAspect="1"/>
          </p:cNvPicPr>
          <p:nvPr/>
        </p:nvPicPr>
        <p:blipFill rotWithShape="1">
          <a:blip r:embed="rId3"/>
          <a:srcRect l="5254" t="-946" r="-549" b="13647"/>
          <a:stretch/>
        </p:blipFill>
        <p:spPr>
          <a:xfrm>
            <a:off x="479645" y="750701"/>
            <a:ext cx="7247661" cy="3331610"/>
          </a:xfrm>
          <a:prstGeom prst="rect">
            <a:avLst/>
          </a:prstGeom>
        </p:spPr>
      </p:pic>
      <p:sp>
        <p:nvSpPr>
          <p:cNvPr id="13" name="TextBox 12">
            <a:extLst>
              <a:ext uri="{FF2B5EF4-FFF2-40B4-BE49-F238E27FC236}">
                <a16:creationId xmlns:a16="http://schemas.microsoft.com/office/drawing/2014/main" id="{4E1A5D59-F316-6F47-92FF-942E84FF20DE}"/>
              </a:ext>
            </a:extLst>
          </p:cNvPr>
          <p:cNvSpPr txBox="1"/>
          <p:nvPr/>
        </p:nvSpPr>
        <p:spPr>
          <a:xfrm>
            <a:off x="2462064" y="4026789"/>
            <a:ext cx="597160" cy="646331"/>
          </a:xfrm>
          <a:prstGeom prst="rect">
            <a:avLst/>
          </a:prstGeom>
          <a:noFill/>
        </p:spPr>
        <p:txBody>
          <a:bodyPr wrap="square" rtlCol="0">
            <a:spAutoFit/>
          </a:bodyPr>
          <a:lstStyle/>
          <a:p>
            <a:pPr algn="ctr"/>
            <a:r>
              <a:rPr lang="en-US" sz="1200" dirty="0"/>
              <a:t>From 2005 Levels</a:t>
            </a:r>
          </a:p>
        </p:txBody>
      </p:sp>
      <p:cxnSp>
        <p:nvCxnSpPr>
          <p:cNvPr id="16" name="Straight Connector 15">
            <a:extLst>
              <a:ext uri="{FF2B5EF4-FFF2-40B4-BE49-F238E27FC236}">
                <a16:creationId xmlns:a16="http://schemas.microsoft.com/office/drawing/2014/main" id="{48655C3D-83D2-1A48-9A5B-FD83468D95BE}"/>
              </a:ext>
            </a:extLst>
          </p:cNvPr>
          <p:cNvCxnSpPr/>
          <p:nvPr/>
        </p:nvCxnSpPr>
        <p:spPr>
          <a:xfrm>
            <a:off x="3115207" y="4107880"/>
            <a:ext cx="0" cy="511984"/>
          </a:xfrm>
          <a:prstGeom prst="line">
            <a:avLst/>
          </a:prstGeom>
          <a:ln>
            <a:solidFill>
              <a:srgbClr val="F1AA25"/>
            </a:solidFill>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7C1F1FC1-AE70-264C-9230-2B9BCBBC59AE}"/>
              </a:ext>
            </a:extLst>
          </p:cNvPr>
          <p:cNvGrpSpPr/>
          <p:nvPr/>
        </p:nvGrpSpPr>
        <p:grpSpPr>
          <a:xfrm>
            <a:off x="3133093" y="4026788"/>
            <a:ext cx="3415003" cy="646331"/>
            <a:chOff x="1530221" y="4014658"/>
            <a:chExt cx="3415003" cy="646331"/>
          </a:xfrm>
        </p:grpSpPr>
        <p:sp>
          <p:nvSpPr>
            <p:cNvPr id="18" name="TextBox 17">
              <a:extLst>
                <a:ext uri="{FF2B5EF4-FFF2-40B4-BE49-F238E27FC236}">
                  <a16:creationId xmlns:a16="http://schemas.microsoft.com/office/drawing/2014/main" id="{2DE489E9-B0E9-E546-A809-18844F2A4B6D}"/>
                </a:ext>
              </a:extLst>
            </p:cNvPr>
            <p:cNvSpPr txBox="1"/>
            <p:nvPr/>
          </p:nvSpPr>
          <p:spPr>
            <a:xfrm>
              <a:off x="1530221" y="4162160"/>
              <a:ext cx="194076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Electric Power Industry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Carbon Emissions</a:t>
              </a:r>
              <a:r>
                <a:rPr lang="en-US" sz="800" dirty="0">
                  <a:latin typeface="Arial" panose="020B0604020202020204" pitchFamily="34" charset="0"/>
                  <a:cs typeface="Arial" panose="020B0604020202020204" pitchFamily="34" charset="0"/>
                </a:rPr>
                <a:t>**</a:t>
              </a:r>
            </a:p>
          </p:txBody>
        </p:sp>
        <p:cxnSp>
          <p:nvCxnSpPr>
            <p:cNvPr id="19" name="Straight Arrow Connector 18">
              <a:extLst>
                <a:ext uri="{FF2B5EF4-FFF2-40B4-BE49-F238E27FC236}">
                  <a16:creationId xmlns:a16="http://schemas.microsoft.com/office/drawing/2014/main" id="{7B91F752-63B2-8649-9D50-85DA5B48E7A9}"/>
                </a:ext>
              </a:extLst>
            </p:cNvPr>
            <p:cNvCxnSpPr/>
            <p:nvPr/>
          </p:nvCxnSpPr>
          <p:spPr>
            <a:xfrm>
              <a:off x="3365240" y="4149005"/>
              <a:ext cx="0" cy="400557"/>
            </a:xfrm>
            <a:prstGeom prst="straightConnector1">
              <a:avLst/>
            </a:prstGeom>
            <a:ln w="60325">
              <a:solidFill>
                <a:srgbClr val="007CBA"/>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DD0096A-4697-A642-9FA2-D66CB848DD51}"/>
                </a:ext>
              </a:extLst>
            </p:cNvPr>
            <p:cNvSpPr txBox="1"/>
            <p:nvPr/>
          </p:nvSpPr>
          <p:spPr>
            <a:xfrm>
              <a:off x="3415004" y="4014658"/>
              <a:ext cx="1530220" cy="646331"/>
            </a:xfrm>
            <a:prstGeom prst="rect">
              <a:avLst/>
            </a:prstGeom>
            <a:noFill/>
          </p:spPr>
          <p:txBody>
            <a:bodyPr wrap="square" rtlCol="0">
              <a:spAutoFit/>
            </a:bodyPr>
            <a:lstStyle/>
            <a:p>
              <a:r>
                <a:rPr lang="en-US" sz="3600" b="1" dirty="0">
                  <a:solidFill>
                    <a:srgbClr val="007CBA"/>
                  </a:solidFill>
                  <a:latin typeface="Arial" panose="020B0604020202020204" pitchFamily="34" charset="0"/>
                  <a:cs typeface="Arial" panose="020B0604020202020204" pitchFamily="34" charset="0"/>
                </a:rPr>
                <a:t>33%</a:t>
              </a:r>
            </a:p>
          </p:txBody>
        </p:sp>
      </p:grpSp>
    </p:spTree>
    <p:extLst>
      <p:ext uri="{BB962C8B-B14F-4D97-AF65-F5344CB8AC3E}">
        <p14:creationId xmlns:p14="http://schemas.microsoft.com/office/powerpoint/2010/main" val="149595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19100" y="0"/>
            <a:ext cx="7772400" cy="743897"/>
          </a:xfrm>
        </p:spPr>
        <p:txBody>
          <a:bodyPr anchor="ctr" anchorCtr="0">
            <a:noAutofit/>
          </a:bodyPr>
          <a:lstStyle/>
          <a:p>
            <a:r>
              <a:rPr lang="en-US" dirty="0"/>
              <a:t>Transforming the Energy Mix</a:t>
            </a:r>
            <a:endParaRPr lang="en-US" sz="1300" dirty="0"/>
          </a:p>
        </p:txBody>
      </p:sp>
      <p:sp>
        <p:nvSpPr>
          <p:cNvPr id="6" name="TextBox 11">
            <a:extLst>
              <a:ext uri="{FF2B5EF4-FFF2-40B4-BE49-F238E27FC236}">
                <a16:creationId xmlns:a16="http://schemas.microsoft.com/office/drawing/2014/main" id="{66A7F2E7-5F99-8C42-BE86-CF6698CF444E}"/>
              </a:ext>
            </a:extLst>
          </p:cNvPr>
          <p:cNvSpPr txBox="1">
            <a:spLocks noChangeArrowheads="1"/>
          </p:cNvSpPr>
          <p:nvPr/>
        </p:nvSpPr>
        <p:spPr bwMode="auto">
          <a:xfrm>
            <a:off x="3229535" y="4854369"/>
            <a:ext cx="2684929" cy="184666"/>
          </a:xfrm>
          <a:prstGeom prst="rect">
            <a:avLst/>
          </a:prstGeom>
          <a:noFill/>
          <a:ln w="9525">
            <a:noFill/>
            <a:miter lim="800000"/>
            <a:headEnd/>
            <a:tailEnd/>
          </a:ln>
        </p:spPr>
        <p:txBody>
          <a:bodyPr wrap="square">
            <a:spAutoFit/>
          </a:bodyPr>
          <a:lstStyle/>
          <a:p>
            <a:r>
              <a:rPr lang="en-US" altLang="en-US" sz="600" dirty="0">
                <a:solidFill>
                  <a:srgbClr val="121411"/>
                </a:solidFill>
                <a:latin typeface="Arial" panose="020B0604020202020204" pitchFamily="34" charset="0"/>
                <a:cs typeface="Arial" panose="020B0604020202020204" pitchFamily="34" charset="0"/>
              </a:rPr>
              <a:t>Source: U.S. Department of Energy, Energy Information Administration.</a:t>
            </a:r>
          </a:p>
        </p:txBody>
      </p:sp>
      <p:sp>
        <p:nvSpPr>
          <p:cNvPr id="7" name="TextBox 13">
            <a:extLst>
              <a:ext uri="{FF2B5EF4-FFF2-40B4-BE49-F238E27FC236}">
                <a16:creationId xmlns:a16="http://schemas.microsoft.com/office/drawing/2014/main" id="{24768402-CA91-414B-971D-E3B37539BB2C}"/>
              </a:ext>
            </a:extLst>
          </p:cNvPr>
          <p:cNvSpPr txBox="1">
            <a:spLocks noChangeArrowheads="1"/>
          </p:cNvSpPr>
          <p:nvPr/>
        </p:nvSpPr>
        <p:spPr bwMode="auto">
          <a:xfrm>
            <a:off x="419100" y="940454"/>
            <a:ext cx="4187355" cy="464957"/>
          </a:xfrm>
          <a:prstGeom prst="rect">
            <a:avLst/>
          </a:prstGeom>
          <a:noFill/>
          <a:ln w="9525">
            <a:noFill/>
            <a:miter lim="800000"/>
            <a:headEnd/>
            <a:tailEnd/>
          </a:ln>
        </p:spPr>
        <p:txBody>
          <a:bodyPr wrap="square" lIns="76412" tIns="38206" rIns="76412" bIns="38206">
            <a:spAutoFit/>
          </a:bodyPr>
          <a:lstStyle/>
          <a:p>
            <a:pPr algn="ctr">
              <a:lnSpc>
                <a:spcPct val="90000"/>
              </a:lnSpc>
            </a:pPr>
            <a:r>
              <a:rPr lang="en-US" sz="1400" b="1" dirty="0">
                <a:latin typeface="Arial" panose="020B0604020202020204" pitchFamily="34" charset="0"/>
                <a:cs typeface="Arial" panose="020B0604020202020204" pitchFamily="34" charset="0"/>
              </a:rPr>
              <a:t>2009 National Energy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Resource Mix</a:t>
            </a:r>
          </a:p>
        </p:txBody>
      </p:sp>
      <p:cxnSp>
        <p:nvCxnSpPr>
          <p:cNvPr id="9" name="Straight Connector 8">
            <a:extLst>
              <a:ext uri="{FF2B5EF4-FFF2-40B4-BE49-F238E27FC236}">
                <a16:creationId xmlns:a16="http://schemas.microsoft.com/office/drawing/2014/main" id="{F81088A9-0B57-8A49-B37C-C0CD7117D7EF}"/>
              </a:ext>
            </a:extLst>
          </p:cNvPr>
          <p:cNvCxnSpPr>
            <a:cxnSpLocks/>
          </p:cNvCxnSpPr>
          <p:nvPr/>
        </p:nvCxnSpPr>
        <p:spPr>
          <a:xfrm>
            <a:off x="4606459" y="1129738"/>
            <a:ext cx="0" cy="3386894"/>
          </a:xfrm>
          <a:prstGeom prst="line">
            <a:avLst/>
          </a:prstGeom>
          <a:ln w="3175" cmpd="sng">
            <a:solidFill>
              <a:srgbClr val="F1AA25"/>
            </a:solidFill>
          </a:ln>
          <a:effectLst/>
        </p:spPr>
        <p:style>
          <a:lnRef idx="2">
            <a:schemeClr val="accent1"/>
          </a:lnRef>
          <a:fillRef idx="0">
            <a:schemeClr val="accent1"/>
          </a:fillRef>
          <a:effectRef idx="1">
            <a:schemeClr val="accent1"/>
          </a:effectRef>
          <a:fontRef idx="minor">
            <a:schemeClr val="tx1"/>
          </a:fontRef>
        </p:style>
      </p:cxnSp>
      <p:sp>
        <p:nvSpPr>
          <p:cNvPr id="16" name="TextBox 13">
            <a:extLst>
              <a:ext uri="{FF2B5EF4-FFF2-40B4-BE49-F238E27FC236}">
                <a16:creationId xmlns:a16="http://schemas.microsoft.com/office/drawing/2014/main" id="{EC207428-F2F5-414B-8E12-A6D8BAECE5F2}"/>
              </a:ext>
            </a:extLst>
          </p:cNvPr>
          <p:cNvSpPr txBox="1">
            <a:spLocks noChangeArrowheads="1"/>
          </p:cNvSpPr>
          <p:nvPr/>
        </p:nvSpPr>
        <p:spPr bwMode="auto">
          <a:xfrm>
            <a:off x="4606454" y="940454"/>
            <a:ext cx="3905079" cy="603456"/>
          </a:xfrm>
          <a:prstGeom prst="rect">
            <a:avLst/>
          </a:prstGeom>
          <a:noFill/>
          <a:ln w="9525">
            <a:noFill/>
            <a:miter lim="800000"/>
            <a:headEnd/>
            <a:tailEnd/>
          </a:ln>
        </p:spPr>
        <p:txBody>
          <a:bodyPr wrap="square" lIns="76412" tIns="38206" rIns="76412" bIns="38206">
            <a:spAutoFit/>
          </a:bodyPr>
          <a:lstStyle/>
          <a:p>
            <a:pPr algn="ctr">
              <a:lnSpc>
                <a:spcPct val="90000"/>
              </a:lnSpc>
            </a:pPr>
            <a:r>
              <a:rPr lang="en-US" sz="1400" b="1" dirty="0">
                <a:latin typeface="Arial" panose="020B0604020202020204" pitchFamily="34" charset="0"/>
                <a:cs typeface="Arial" panose="020B0604020202020204" pitchFamily="34" charset="0"/>
              </a:rPr>
              <a:t>2019 National Energy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Resource Mix</a:t>
            </a:r>
            <a:br>
              <a:rPr lang="en-US" sz="1400" b="1"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A96A39FE-93F5-8649-8399-B2694C13C15D}"/>
              </a:ext>
            </a:extLst>
          </p:cNvPr>
          <p:cNvCxnSpPr>
            <a:cxnSpLocks/>
          </p:cNvCxnSpPr>
          <p:nvPr/>
        </p:nvCxnSpPr>
        <p:spPr>
          <a:xfrm>
            <a:off x="419100" y="743897"/>
            <a:ext cx="8092440" cy="0"/>
          </a:xfrm>
          <a:prstGeom prst="line">
            <a:avLst/>
          </a:prstGeom>
          <a:ln w="28575">
            <a:solidFill>
              <a:srgbClr val="F1AA25"/>
            </a:solidFill>
          </a:ln>
        </p:spPr>
        <p:style>
          <a:lnRef idx="1">
            <a:schemeClr val="accent6"/>
          </a:lnRef>
          <a:fillRef idx="0">
            <a:schemeClr val="accent6"/>
          </a:fillRef>
          <a:effectRef idx="0">
            <a:schemeClr val="accent6"/>
          </a:effectRef>
          <a:fontRef idx="minor">
            <a:schemeClr val="tx1"/>
          </a:fontRef>
        </p:style>
      </p:cxnSp>
      <p:pic>
        <p:nvPicPr>
          <p:cNvPr id="4" name="Picture 3">
            <a:extLst>
              <a:ext uri="{FF2B5EF4-FFF2-40B4-BE49-F238E27FC236}">
                <a16:creationId xmlns:a16="http://schemas.microsoft.com/office/drawing/2014/main" id="{969807DF-355E-7141-B1FD-4FBB2EA3AFEA}"/>
              </a:ext>
            </a:extLst>
          </p:cNvPr>
          <p:cNvPicPr>
            <a:picLocks noChangeAspect="1"/>
          </p:cNvPicPr>
          <p:nvPr/>
        </p:nvPicPr>
        <p:blipFill>
          <a:blip r:embed="rId3"/>
          <a:srcRect/>
          <a:stretch/>
        </p:blipFill>
        <p:spPr>
          <a:xfrm>
            <a:off x="4981859" y="1593334"/>
            <a:ext cx="3154273" cy="3142634"/>
          </a:xfrm>
          <a:prstGeom prst="rect">
            <a:avLst/>
          </a:prstGeom>
        </p:spPr>
      </p:pic>
      <p:pic>
        <p:nvPicPr>
          <p:cNvPr id="19" name="Picture 18">
            <a:extLst>
              <a:ext uri="{FF2B5EF4-FFF2-40B4-BE49-F238E27FC236}">
                <a16:creationId xmlns:a16="http://schemas.microsoft.com/office/drawing/2014/main" id="{2729558A-6665-0047-A5DC-49A5206FFE0A}"/>
              </a:ext>
            </a:extLst>
          </p:cNvPr>
          <p:cNvPicPr>
            <a:picLocks noChangeAspect="1"/>
          </p:cNvPicPr>
          <p:nvPr/>
        </p:nvPicPr>
        <p:blipFill>
          <a:blip r:embed="rId4"/>
          <a:stretch>
            <a:fillRect/>
          </a:stretch>
        </p:blipFill>
        <p:spPr>
          <a:xfrm>
            <a:off x="886090" y="1515158"/>
            <a:ext cx="3344964" cy="3298986"/>
          </a:xfrm>
          <a:prstGeom prst="rect">
            <a:avLst/>
          </a:prstGeom>
        </p:spPr>
      </p:pic>
    </p:spTree>
    <p:extLst>
      <p:ext uri="{BB962C8B-B14F-4D97-AF65-F5344CB8AC3E}">
        <p14:creationId xmlns:p14="http://schemas.microsoft.com/office/powerpoint/2010/main" val="318304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2BCACC-920E-8144-937E-BDF45D68452A}"/>
              </a:ext>
            </a:extLst>
          </p:cNvPr>
          <p:cNvSpPr>
            <a:spLocks noGrp="1"/>
          </p:cNvSpPr>
          <p:nvPr>
            <p:ph type="title"/>
          </p:nvPr>
        </p:nvSpPr>
        <p:spPr>
          <a:xfrm>
            <a:off x="418017" y="0"/>
            <a:ext cx="7772400" cy="1131681"/>
          </a:xfrm>
        </p:spPr>
        <p:txBody>
          <a:bodyPr anchor="ctr" anchorCtr="0"/>
          <a:lstStyle/>
          <a:p>
            <a:r>
              <a:rPr lang="en-US" sz="2500" dirty="0"/>
              <a:t>Comparing CO</a:t>
            </a:r>
            <a:r>
              <a:rPr lang="en-US" sz="2500" baseline="-25000" dirty="0"/>
              <a:t>2</a:t>
            </a:r>
            <a:r>
              <a:rPr lang="en-US" sz="2500" dirty="0"/>
              <a:t> Emissions:</a:t>
            </a:r>
            <a:br>
              <a:rPr lang="en-US" sz="2500" dirty="0"/>
            </a:br>
            <a:r>
              <a:rPr lang="en-US" sz="2000" b="0" dirty="0"/>
              <a:t>Electric Power, Transportation, and Industrial Sectors</a:t>
            </a:r>
          </a:p>
        </p:txBody>
      </p:sp>
      <p:cxnSp>
        <p:nvCxnSpPr>
          <p:cNvPr id="8" name="Straight Connector 7">
            <a:extLst>
              <a:ext uri="{FF2B5EF4-FFF2-40B4-BE49-F238E27FC236}">
                <a16:creationId xmlns:a16="http://schemas.microsoft.com/office/drawing/2014/main" id="{BC6DE048-09E8-674C-905F-3A788824AE56}"/>
              </a:ext>
            </a:extLst>
          </p:cNvPr>
          <p:cNvCxnSpPr>
            <a:cxnSpLocks/>
          </p:cNvCxnSpPr>
          <p:nvPr/>
        </p:nvCxnSpPr>
        <p:spPr>
          <a:xfrm>
            <a:off x="414760" y="1060429"/>
            <a:ext cx="8092440" cy="0"/>
          </a:xfrm>
          <a:prstGeom prst="line">
            <a:avLst/>
          </a:prstGeom>
          <a:ln w="28575">
            <a:solidFill>
              <a:srgbClr val="F1AA25"/>
            </a:solidFill>
          </a:ln>
        </p:spPr>
        <p:style>
          <a:lnRef idx="1">
            <a:schemeClr val="accent6"/>
          </a:lnRef>
          <a:fillRef idx="0">
            <a:schemeClr val="accent6"/>
          </a:fillRef>
          <a:effectRef idx="0">
            <a:schemeClr val="accent6"/>
          </a:effectRef>
          <a:fontRef idx="minor">
            <a:schemeClr val="tx1"/>
          </a:fontRef>
        </p:style>
      </p:cxnSp>
      <p:sp>
        <p:nvSpPr>
          <p:cNvPr id="10" name="TextBox 11">
            <a:extLst>
              <a:ext uri="{FF2B5EF4-FFF2-40B4-BE49-F238E27FC236}">
                <a16:creationId xmlns:a16="http://schemas.microsoft.com/office/drawing/2014/main" id="{631A90AD-E46A-BD41-882D-C4DA4952467D}"/>
              </a:ext>
            </a:extLst>
          </p:cNvPr>
          <p:cNvSpPr txBox="1">
            <a:spLocks noChangeArrowheads="1"/>
          </p:cNvSpPr>
          <p:nvPr/>
        </p:nvSpPr>
        <p:spPr bwMode="auto">
          <a:xfrm>
            <a:off x="342900" y="4844030"/>
            <a:ext cx="4629150" cy="184666"/>
          </a:xfrm>
          <a:prstGeom prst="rect">
            <a:avLst/>
          </a:prstGeom>
          <a:noFill/>
          <a:ln w="9525">
            <a:noFill/>
            <a:miter lim="800000"/>
            <a:headEnd/>
            <a:tailEnd/>
          </a:ln>
        </p:spPr>
        <p:txBody>
          <a:bodyPr wrap="square">
            <a:spAutoFit/>
          </a:bodyPr>
          <a:lstStyle/>
          <a:p>
            <a:pPr>
              <a:spcAft>
                <a:spcPts val="600"/>
              </a:spcAft>
            </a:pPr>
            <a:r>
              <a:rPr lang="en-US" sz="600" dirty="0">
                <a:latin typeface="Arial" panose="020B0604020202020204" pitchFamily="34" charset="0"/>
                <a:cs typeface="Arial" panose="020B0604020202020204" pitchFamily="34" charset="0"/>
              </a:rPr>
              <a:t>Source: U.S. Department of Energy, Energy Information Administration, </a:t>
            </a:r>
            <a:r>
              <a:rPr lang="en-US" sz="600" i="1" dirty="0">
                <a:latin typeface="Arial" panose="020B0604020202020204" pitchFamily="34" charset="0"/>
                <a:cs typeface="Arial" panose="020B0604020202020204" pitchFamily="34" charset="0"/>
              </a:rPr>
              <a:t>Monthly Energy Review</a:t>
            </a:r>
            <a:r>
              <a:rPr lang="en-US" sz="600" dirty="0">
                <a:latin typeface="Arial" panose="020B0604020202020204" pitchFamily="34" charset="0"/>
                <a:cs typeface="Arial" panose="020B0604020202020204" pitchFamily="34" charset="0"/>
              </a:rPr>
              <a:t>, March 2020.</a:t>
            </a:r>
          </a:p>
        </p:txBody>
      </p:sp>
      <p:pic>
        <p:nvPicPr>
          <p:cNvPr id="5" name="Picture 4">
            <a:extLst>
              <a:ext uri="{FF2B5EF4-FFF2-40B4-BE49-F238E27FC236}">
                <a16:creationId xmlns:a16="http://schemas.microsoft.com/office/drawing/2014/main" id="{B5C10F66-6763-B444-9145-D321F930968F}"/>
              </a:ext>
            </a:extLst>
          </p:cNvPr>
          <p:cNvPicPr>
            <a:picLocks noChangeAspect="1"/>
          </p:cNvPicPr>
          <p:nvPr/>
        </p:nvPicPr>
        <p:blipFill rotWithShape="1">
          <a:blip r:embed="rId3"/>
          <a:srcRect b="16721"/>
          <a:stretch/>
        </p:blipFill>
        <p:spPr>
          <a:xfrm>
            <a:off x="611572" y="1251199"/>
            <a:ext cx="7514115" cy="3384962"/>
          </a:xfrm>
          <a:prstGeom prst="rect">
            <a:avLst/>
          </a:prstGeom>
        </p:spPr>
      </p:pic>
    </p:spTree>
    <p:extLst>
      <p:ext uri="{BB962C8B-B14F-4D97-AF65-F5344CB8AC3E}">
        <p14:creationId xmlns:p14="http://schemas.microsoft.com/office/powerpoint/2010/main" val="276530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6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8310</TotalTime>
  <Words>659</Words>
  <Application>Microsoft Macintosh PowerPoint</Application>
  <PresentationFormat>On-screen Show (16:9)</PresentationFormat>
  <Paragraphs>50</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Lucida Grande</vt:lpstr>
      <vt:lpstr>Wingdings</vt:lpstr>
      <vt:lpstr>Office Theme</vt:lpstr>
      <vt:lpstr>PowerPoint Presentation</vt:lpstr>
      <vt:lpstr>PowerPoint Presentation</vt:lpstr>
      <vt:lpstr>PowerPoint Presentation</vt:lpstr>
      <vt:lpstr>Our Commitment: As Clean As We Can, As Fast As We Can</vt:lpstr>
      <vt:lpstr>Reducing Carbon Emissions</vt:lpstr>
      <vt:lpstr>Our Clean Energy Journey</vt:lpstr>
      <vt:lpstr>Transforming the Energy Mix</vt:lpstr>
      <vt:lpstr>Comparing CO2 Emissions: Electric Power, Transportation, and Industrial Sectors</vt:lpstr>
      <vt:lpstr>PowerPoint Presentation</vt:lpstr>
      <vt:lpstr>PowerPoint Presentation</vt:lpstr>
    </vt:vector>
  </TitlesOfParts>
  <Company>EEI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Services 1 EEI</dc:creator>
  <cp:lastModifiedBy>ayushiamitmehta</cp:lastModifiedBy>
  <cp:revision>930</cp:revision>
  <cp:lastPrinted>2020-02-03T19:58:52Z</cp:lastPrinted>
  <dcterms:created xsi:type="dcterms:W3CDTF">2016-01-06T22:04:57Z</dcterms:created>
  <dcterms:modified xsi:type="dcterms:W3CDTF">2021-01-12T20:46:02Z</dcterms:modified>
</cp:coreProperties>
</file>